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Roboto"/>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Roboto-bold.fntdata"/><Relationship Id="rId12" Type="http://schemas.openxmlformats.org/officeDocument/2006/relationships/font" Target="fonts/Roboto-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Roboto-boldItalic.fntdata"/><Relationship Id="rId14" Type="http://schemas.openxmlformats.org/officeDocument/2006/relationships/font" Target="fonts/Robot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2553870a22f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2553870a22f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553870a22f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553870a22f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553870a22f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2553870a22f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2553870a22f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2553870a22f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2553870a22f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2553870a22f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598100" y="1775222"/>
            <a:ext cx="8222100" cy="838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17" name="Google Shape;17;p2"/>
          <p:cNvSpPr txBox="1"/>
          <p:nvPr>
            <p:ph idx="1" type="subTitle"/>
          </p:nvPr>
        </p:nvSpPr>
        <p:spPr>
          <a:xfrm>
            <a:off x="598088" y="2715913"/>
            <a:ext cx="8222100" cy="4329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p:txBody>
      </p:sp>
      <p:sp>
        <p:nvSpPr>
          <p:cNvPr id="18" name="Google Shape;18;p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69"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1"/>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6" name="Google Shape;76;p11"/>
          <p:cNvSpPr txBox="1"/>
          <p:nvPr>
            <p:ph hasCustomPrompt="1" type="title"/>
          </p:nvPr>
        </p:nvSpPr>
        <p:spPr>
          <a:xfrm>
            <a:off x="311700" y="1256050"/>
            <a:ext cx="8520600" cy="20307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p:nvPr>
            <p:ph idx="1" type="body"/>
          </p:nvPr>
        </p:nvSpPr>
        <p:spPr>
          <a:xfrm>
            <a:off x="311700" y="3369225"/>
            <a:ext cx="8520600" cy="12819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Clr>
                <a:schemeClr val="lt1"/>
              </a:buClr>
              <a:buSzPts val="1800"/>
              <a:buChar char="●"/>
              <a:defRPr>
                <a:solidFill>
                  <a:schemeClr val="lt1"/>
                </a:solidFill>
              </a:defRPr>
            </a:lvl1pPr>
            <a:lvl2pPr indent="-317500" lvl="1" marL="914400" algn="ctr">
              <a:spcBef>
                <a:spcPts val="0"/>
              </a:spcBef>
              <a:spcAft>
                <a:spcPts val="0"/>
              </a:spcAft>
              <a:buClr>
                <a:schemeClr val="lt1"/>
              </a:buClr>
              <a:buSzPts val="1400"/>
              <a:buChar char="○"/>
              <a:defRPr>
                <a:solidFill>
                  <a:schemeClr val="lt1"/>
                </a:solidFill>
              </a:defRPr>
            </a:lvl2pPr>
            <a:lvl3pPr indent="-317500" lvl="2" marL="1371600" algn="ctr">
              <a:spcBef>
                <a:spcPts val="0"/>
              </a:spcBef>
              <a:spcAft>
                <a:spcPts val="0"/>
              </a:spcAft>
              <a:buClr>
                <a:schemeClr val="lt1"/>
              </a:buClr>
              <a:buSzPts val="1400"/>
              <a:buChar char="■"/>
              <a:defRPr>
                <a:solidFill>
                  <a:schemeClr val="lt1"/>
                </a:solidFill>
              </a:defRPr>
            </a:lvl3pPr>
            <a:lvl4pPr indent="-317500" lvl="3" marL="1828800" algn="ctr">
              <a:spcBef>
                <a:spcPts val="0"/>
              </a:spcBef>
              <a:spcAft>
                <a:spcPts val="0"/>
              </a:spcAft>
              <a:buClr>
                <a:schemeClr val="lt1"/>
              </a:buClr>
              <a:buSzPts val="1400"/>
              <a:buChar char="●"/>
              <a:defRPr>
                <a:solidFill>
                  <a:schemeClr val="lt1"/>
                </a:solidFill>
              </a:defRPr>
            </a:lvl4pPr>
            <a:lvl5pPr indent="-317500" lvl="4" marL="2286000" algn="ctr">
              <a:spcBef>
                <a:spcPts val="0"/>
              </a:spcBef>
              <a:spcAft>
                <a:spcPts val="0"/>
              </a:spcAft>
              <a:buClr>
                <a:schemeClr val="lt1"/>
              </a:buClr>
              <a:buSzPts val="1400"/>
              <a:buChar char="○"/>
              <a:defRPr>
                <a:solidFill>
                  <a:schemeClr val="lt1"/>
                </a:solidFill>
              </a:defRPr>
            </a:lvl5pPr>
            <a:lvl6pPr indent="-317500" lvl="5" marL="2743200" algn="ctr">
              <a:spcBef>
                <a:spcPts val="0"/>
              </a:spcBef>
              <a:spcAft>
                <a:spcPts val="0"/>
              </a:spcAft>
              <a:buClr>
                <a:schemeClr val="lt1"/>
              </a:buClr>
              <a:buSzPts val="1400"/>
              <a:buChar char="■"/>
              <a:defRPr>
                <a:solidFill>
                  <a:schemeClr val="lt1"/>
                </a:solidFill>
              </a:defRPr>
            </a:lvl6pPr>
            <a:lvl7pPr indent="-317500" lvl="6" marL="3200400" algn="ctr">
              <a:spcBef>
                <a:spcPts val="0"/>
              </a:spcBef>
              <a:spcAft>
                <a:spcPts val="0"/>
              </a:spcAft>
              <a:buClr>
                <a:schemeClr val="lt1"/>
              </a:buClr>
              <a:buSzPts val="1400"/>
              <a:buChar char="●"/>
              <a:defRPr>
                <a:solidFill>
                  <a:schemeClr val="lt1"/>
                </a:solidFill>
              </a:defRPr>
            </a:lvl7pPr>
            <a:lvl8pPr indent="-317500" lvl="7" marL="3657600" algn="ctr">
              <a:spcBef>
                <a:spcPts val="0"/>
              </a:spcBef>
              <a:spcAft>
                <a:spcPts val="0"/>
              </a:spcAft>
              <a:buClr>
                <a:schemeClr val="lt1"/>
              </a:buClr>
              <a:buSzPts val="1400"/>
              <a:buChar char="○"/>
              <a:defRPr>
                <a:solidFill>
                  <a:schemeClr val="lt1"/>
                </a:solidFill>
              </a:defRPr>
            </a:lvl8pPr>
            <a:lvl9pPr indent="-317500" lvl="8" marL="4114800" algn="ctr">
              <a:spcBef>
                <a:spcPts val="0"/>
              </a:spcBef>
              <a:spcAft>
                <a:spcPts val="0"/>
              </a:spcAft>
              <a:buClr>
                <a:schemeClr val="lt1"/>
              </a:buClr>
              <a:buSzPts val="1400"/>
              <a:buChar char="■"/>
              <a:defRPr>
                <a:solidFill>
                  <a:schemeClr val="lt1"/>
                </a:solidFill>
              </a:defRPr>
            </a:lvl9pPr>
          </a:lstStyle>
          <a:p/>
        </p:txBody>
      </p:sp>
      <p:sp>
        <p:nvSpPr>
          <p:cNvPr id="78" name="Google Shape;78;p11"/>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9" name="Shape 79"/>
        <p:cNvGrpSpPr/>
        <p:nvPr/>
      </p:nvGrpSpPr>
      <p:grpSpPr>
        <a:xfrm>
          <a:off x="0" y="0"/>
          <a:ext cx="0" cy="0"/>
          <a:chOff x="0" y="0"/>
          <a:chExt cx="0" cy="0"/>
        </a:xfrm>
      </p:grpSpPr>
      <p:sp>
        <p:nvSpPr>
          <p:cNvPr id="80" name="Google Shape;80;p1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9"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 name="Google Shape;26;p3"/>
          <p:cNvSpPr txBox="1"/>
          <p:nvPr>
            <p:ph type="title"/>
          </p:nvPr>
        </p:nvSpPr>
        <p:spPr>
          <a:xfrm>
            <a:off x="598100" y="2152347"/>
            <a:ext cx="8222100" cy="838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27" name="Google Shape;27;p3"/>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8"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4"/>
            <p:cNvSpPr/>
            <p:nvPr/>
          </p:nvSpPr>
          <p:spPr>
            <a:xfrm>
              <a:off x="7170274" y="3903669"/>
              <a:ext cx="989100" cy="987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4"/>
            <p:cNvSpPr/>
            <p:nvPr/>
          </p:nvSpPr>
          <p:spPr>
            <a:xfrm>
              <a:off x="0" y="4891594"/>
              <a:ext cx="9144000" cy="2520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 name="Google Shape;35;p4"/>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6" name="Google Shape;36;p4"/>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37" name="Google Shape;37;p4"/>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 name="Shape 38"/>
        <p:cNvGrpSpPr/>
        <p:nvPr/>
      </p:nvGrpSpPr>
      <p:grpSpPr>
        <a:xfrm>
          <a:off x="0" y="0"/>
          <a:ext cx="0" cy="0"/>
          <a:chOff x="0" y="0"/>
          <a:chExt cx="0" cy="0"/>
        </a:xfrm>
      </p:grpSpPr>
      <p:sp>
        <p:nvSpPr>
          <p:cNvPr id="39" name="Google Shape;39;p5"/>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0" name="Google Shape;40;p5"/>
          <p:cNvSpPr txBox="1"/>
          <p:nvPr>
            <p:ph idx="1" type="body"/>
          </p:nvPr>
        </p:nvSpPr>
        <p:spPr>
          <a:xfrm>
            <a:off x="3117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5"/>
          <p:cNvSpPr txBox="1"/>
          <p:nvPr>
            <p:ph idx="2" type="body"/>
          </p:nvPr>
        </p:nvSpPr>
        <p:spPr>
          <a:xfrm>
            <a:off x="48324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2" name="Google Shape;42;p5"/>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 name="Shape 43"/>
        <p:cNvGrpSpPr/>
        <p:nvPr/>
      </p:nvGrpSpPr>
      <p:grpSpPr>
        <a:xfrm>
          <a:off x="0" y="0"/>
          <a:ext cx="0" cy="0"/>
          <a:chOff x="0" y="0"/>
          <a:chExt cx="0" cy="0"/>
        </a:xfrm>
      </p:grpSpPr>
      <p:sp>
        <p:nvSpPr>
          <p:cNvPr id="44" name="Google Shape;44;p6"/>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5" name="Google Shape;45;p6"/>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6" name="Shape 46"/>
        <p:cNvGrpSpPr/>
        <p:nvPr/>
      </p:nvGrpSpPr>
      <p:grpSpPr>
        <a:xfrm>
          <a:off x="0" y="0"/>
          <a:ext cx="0" cy="0"/>
          <a:chOff x="0" y="0"/>
          <a:chExt cx="0" cy="0"/>
        </a:xfrm>
      </p:grpSpPr>
      <p:sp>
        <p:nvSpPr>
          <p:cNvPr id="47" name="Google Shape;47;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8" name="Google Shape;48;p7"/>
          <p:cNvSpPr txBox="1"/>
          <p:nvPr>
            <p:ph idx="1" type="body"/>
          </p:nvPr>
        </p:nvSpPr>
        <p:spPr>
          <a:xfrm>
            <a:off x="311700" y="1465804"/>
            <a:ext cx="2808000" cy="31032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9" name="Google Shape;49;p7"/>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4"/>
        </a:solidFill>
      </p:bgPr>
    </p:bg>
    <p:spTree>
      <p:nvGrpSpPr>
        <p:cNvPr id="50"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p:nvPr/>
          </p:nvSpPr>
          <p:spPr>
            <a:xfrm flipH="1" rot="10800000">
              <a:off x="7113588" y="107"/>
              <a:ext cx="1015200" cy="10152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7" name="Google Shape;57;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58" name="Google Shape;58;p8"/>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9"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1" name="Google Shape;6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62" name="Google Shape;62;p9"/>
          <p:cNvSpPr txBox="1"/>
          <p:nvPr>
            <p:ph type="title"/>
          </p:nvPr>
        </p:nvSpPr>
        <p:spPr>
          <a:xfrm>
            <a:off x="265500" y="1151100"/>
            <a:ext cx="4045200" cy="1564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63" name="Google Shape;63;p9"/>
          <p:cNvSpPr txBox="1"/>
          <p:nvPr>
            <p:ph idx="1" type="subTitle"/>
          </p:nvPr>
        </p:nvSpPr>
        <p:spPr>
          <a:xfrm>
            <a:off x="265500" y="2769001"/>
            <a:ext cx="4045200" cy="1269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64" name="Google Shape;6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65" name="Google Shape;65;p9"/>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6" name="Shape 66"/>
        <p:cNvGrpSpPr/>
        <p:nvPr/>
      </p:nvGrpSpPr>
      <p:grpSpPr>
        <a:xfrm>
          <a:off x="0" y="0"/>
          <a:ext cx="0" cy="0"/>
          <a:chOff x="0" y="0"/>
          <a:chExt cx="0" cy="0"/>
        </a:xfrm>
      </p:grpSpPr>
      <p:sp>
        <p:nvSpPr>
          <p:cNvPr id="67" name="Google Shape;67;p10"/>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68" name="Google Shape;68;p10"/>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eometr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p:txBody>
      </p:sp>
      <p:sp>
        <p:nvSpPr>
          <p:cNvPr id="7" name="Google Shape;7;p1"/>
          <p:cNvSpPr txBox="1"/>
          <p:nvPr>
            <p:ph idx="1" type="body"/>
          </p:nvPr>
        </p:nvSpPr>
        <p:spPr>
          <a:xfrm>
            <a:off x="311700" y="1229875"/>
            <a:ext cx="8520600" cy="3339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indent="-317500" lvl="1" marL="914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www.oracle.com/clou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3"/>
          <p:cNvSpPr txBox="1"/>
          <p:nvPr>
            <p:ph type="ctrTitle"/>
          </p:nvPr>
        </p:nvSpPr>
        <p:spPr>
          <a:xfrm>
            <a:off x="157450" y="151950"/>
            <a:ext cx="6862500" cy="1253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GB" sz="3000"/>
              <a:t>Database Hacking: Common Cyber Attacks</a:t>
            </a:r>
            <a:endParaRPr sz="3000"/>
          </a:p>
        </p:txBody>
      </p:sp>
      <p:sp>
        <p:nvSpPr>
          <p:cNvPr id="86" name="Google Shape;86;p13"/>
          <p:cNvSpPr txBox="1"/>
          <p:nvPr>
            <p:ph idx="1" type="subTitle"/>
          </p:nvPr>
        </p:nvSpPr>
        <p:spPr>
          <a:xfrm>
            <a:off x="157450" y="1512325"/>
            <a:ext cx="8222100" cy="1108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400"/>
              <a:t>Databases are crucial assets for organizations, housing sensitive data such as customer information, financial records, and intellectual property. Database hacking refers to the exploitation of vulnerabilities within database systems to gain unauthorized entry, extract sensitive information, manipulate data, or disrupt operations. </a:t>
            </a:r>
            <a:endParaRPr sz="1400"/>
          </a:p>
        </p:txBody>
      </p:sp>
      <p:sp>
        <p:nvSpPr>
          <p:cNvPr id="87" name="Google Shape;87;p13"/>
          <p:cNvSpPr txBox="1"/>
          <p:nvPr/>
        </p:nvSpPr>
        <p:spPr>
          <a:xfrm>
            <a:off x="258325" y="2659125"/>
            <a:ext cx="6723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solidFill>
                  <a:schemeClr val="lt1"/>
                </a:solidFill>
              </a:rPr>
              <a:t>Database Cyber Attacks: </a:t>
            </a:r>
            <a:endParaRPr>
              <a:solidFill>
                <a:schemeClr val="lt1"/>
              </a:solidFill>
              <a:latin typeface="Roboto"/>
              <a:ea typeface="Roboto"/>
              <a:cs typeface="Roboto"/>
              <a:sym typeface="Roboto"/>
            </a:endParaRPr>
          </a:p>
        </p:txBody>
      </p:sp>
      <p:sp>
        <p:nvSpPr>
          <p:cNvPr id="88" name="Google Shape;88;p13"/>
          <p:cNvSpPr txBox="1"/>
          <p:nvPr/>
        </p:nvSpPr>
        <p:spPr>
          <a:xfrm>
            <a:off x="157450" y="3097325"/>
            <a:ext cx="8668800" cy="19086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Clr>
                <a:schemeClr val="lt1"/>
              </a:buClr>
              <a:buSzPts val="1400"/>
              <a:buAutoNum type="arabicPeriod"/>
            </a:pPr>
            <a:r>
              <a:rPr lang="en-GB">
                <a:solidFill>
                  <a:schemeClr val="lt1"/>
                </a:solidFill>
              </a:rPr>
              <a:t>SQL Injection (SQLi): SQL injection is a widespread attack vector where an attacker manipulates input fields of a web application to inject malicious SQL statements.</a:t>
            </a:r>
            <a:endParaRPr>
              <a:solidFill>
                <a:schemeClr val="lt1"/>
              </a:solidFill>
            </a:endParaRPr>
          </a:p>
          <a:p>
            <a:pPr indent="-317500" lvl="0" marL="457200" rtl="0" algn="l">
              <a:spcBef>
                <a:spcPts val="0"/>
              </a:spcBef>
              <a:spcAft>
                <a:spcPts val="0"/>
              </a:spcAft>
              <a:buClr>
                <a:schemeClr val="lt1"/>
              </a:buClr>
              <a:buSzPts val="1400"/>
              <a:buAutoNum type="arabicPeriod"/>
            </a:pPr>
            <a:r>
              <a:rPr lang="en-GB">
                <a:solidFill>
                  <a:schemeClr val="lt1"/>
                </a:solidFill>
              </a:rPr>
              <a:t>Cross-Site Scripting (XSS): Cross-Site Scripting attacks involve injecting malicious scripts into web pages viewed by users. When a vulnerable web application fails to properly validate or sanitize user-supplied data, the attacker can inject malicious scripts that execute within the victim’s browser.</a:t>
            </a:r>
            <a:endParaRPr>
              <a:solidFill>
                <a:schemeClr val="lt1"/>
              </a:solidFill>
            </a:endParaRPr>
          </a:p>
          <a:p>
            <a:pPr indent="-317500" lvl="0" marL="457200" rtl="0" algn="l">
              <a:spcBef>
                <a:spcPts val="0"/>
              </a:spcBef>
              <a:spcAft>
                <a:spcPts val="0"/>
              </a:spcAft>
              <a:buClr>
                <a:schemeClr val="lt1"/>
              </a:buClr>
              <a:buSzPts val="1400"/>
              <a:buAutoNum type="arabicPeriod"/>
            </a:pPr>
            <a:r>
              <a:rPr lang="en-GB">
                <a:solidFill>
                  <a:schemeClr val="lt1"/>
                </a:solidFill>
              </a:rPr>
              <a:t>Privilege Escalation: Privilege escalation attacks aim to elevate an attacker’s access privileges within a database. By exploiting vulnerabilities or misconfigurations, attackers seek to escalate from a lower privileged user to a higher privileged user.</a:t>
            </a:r>
            <a:endParaRPr>
              <a:solidFill>
                <a:schemeClr val="l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2" name="Shape 92"/>
        <p:cNvGrpSpPr/>
        <p:nvPr/>
      </p:nvGrpSpPr>
      <p:grpSpPr>
        <a:xfrm>
          <a:off x="0" y="0"/>
          <a:ext cx="0" cy="0"/>
          <a:chOff x="0" y="0"/>
          <a:chExt cx="0" cy="0"/>
        </a:xfrm>
      </p:grpSpPr>
      <p:sp>
        <p:nvSpPr>
          <p:cNvPr id="93" name="Google Shape;93;p14"/>
          <p:cNvSpPr txBox="1"/>
          <p:nvPr>
            <p:ph type="title"/>
          </p:nvPr>
        </p:nvSpPr>
        <p:spPr>
          <a:xfrm>
            <a:off x="311700" y="68100"/>
            <a:ext cx="8520600" cy="6078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sz="2400">
                <a:solidFill>
                  <a:schemeClr val="lt1"/>
                </a:solidFill>
              </a:rPr>
              <a:t>Oracle Write Once Read Many(WORM)</a:t>
            </a:r>
            <a:endParaRPr sz="2400">
              <a:solidFill>
                <a:schemeClr val="lt1"/>
              </a:solidFill>
            </a:endParaRPr>
          </a:p>
        </p:txBody>
      </p:sp>
      <p:sp>
        <p:nvSpPr>
          <p:cNvPr id="94" name="Google Shape;94;p14"/>
          <p:cNvSpPr txBox="1"/>
          <p:nvPr>
            <p:ph idx="1" type="body"/>
          </p:nvPr>
        </p:nvSpPr>
        <p:spPr>
          <a:xfrm>
            <a:off x="311700" y="569800"/>
            <a:ext cx="8520600" cy="1018200"/>
          </a:xfrm>
          <a:prstGeom prst="rect">
            <a:avLst/>
          </a:prstGeom>
        </p:spPr>
        <p:txBody>
          <a:bodyPr anchorCtr="0" anchor="t" bIns="91425" lIns="91425" spcFirstLastPara="1" rIns="91425" wrap="square" tIns="91425">
            <a:normAutofit lnSpcReduction="10000"/>
          </a:bodyPr>
          <a:lstStyle/>
          <a:p>
            <a:pPr indent="0" lvl="0" marL="0" rtl="0" algn="l">
              <a:lnSpc>
                <a:spcPct val="105000"/>
              </a:lnSpc>
              <a:spcBef>
                <a:spcPts val="0"/>
              </a:spcBef>
              <a:spcAft>
                <a:spcPts val="1200"/>
              </a:spcAft>
              <a:buNone/>
            </a:pPr>
            <a:r>
              <a:rPr lang="en-GB" sz="1400">
                <a:solidFill>
                  <a:schemeClr val="lt1"/>
                </a:solidFill>
              </a:rPr>
              <a:t>Oracle Object Storage offers a dependable and scalable solution for storing and handling extensive quantities of unstructured data. The "write once read many" (WORM) capability in Oracle Object Storage enables you to write data once and prevent any further modifications or deletions, ensuring data immutability to comply with regulations and industry requirements.</a:t>
            </a:r>
            <a:endParaRPr sz="1400">
              <a:solidFill>
                <a:schemeClr val="lt1"/>
              </a:solidFill>
            </a:endParaRPr>
          </a:p>
        </p:txBody>
      </p:sp>
      <p:sp>
        <p:nvSpPr>
          <p:cNvPr id="95" name="Google Shape;95;p14"/>
          <p:cNvSpPr txBox="1"/>
          <p:nvPr/>
        </p:nvSpPr>
        <p:spPr>
          <a:xfrm>
            <a:off x="319100" y="1709425"/>
            <a:ext cx="8577600" cy="3186300"/>
          </a:xfrm>
          <a:prstGeom prst="rect">
            <a:avLst/>
          </a:prstGeom>
          <a:noFill/>
          <a:ln>
            <a:noFill/>
          </a:ln>
        </p:spPr>
        <p:txBody>
          <a:bodyPr anchorCtr="0" anchor="t" bIns="91425" lIns="91425" spcFirstLastPara="1" rIns="91425" wrap="square" tIns="91425">
            <a:spAutoFit/>
          </a:bodyPr>
          <a:lstStyle/>
          <a:p>
            <a:pPr indent="-311150" lvl="0" marL="457200" rtl="0" algn="l">
              <a:spcBef>
                <a:spcPts val="0"/>
              </a:spcBef>
              <a:spcAft>
                <a:spcPts val="0"/>
              </a:spcAft>
              <a:buClr>
                <a:schemeClr val="lt1"/>
              </a:buClr>
              <a:buSzPts val="1300"/>
              <a:buAutoNum type="arabicPeriod"/>
            </a:pPr>
            <a:r>
              <a:rPr lang="en-GB" sz="1300">
                <a:solidFill>
                  <a:schemeClr val="lt1"/>
                </a:solidFill>
              </a:rPr>
              <a:t>Set up Oracle Cloud Account: Sign up for an Oracle Cloud account at</a:t>
            </a:r>
            <a:r>
              <a:rPr lang="en-GB" sz="1300" u="sng">
                <a:solidFill>
                  <a:schemeClr val="lt1"/>
                </a:solidFill>
                <a:hlinkClick r:id="rId3">
                  <a:extLst>
                    <a:ext uri="{A12FA001-AC4F-418D-AE19-62706E023703}">
                      <ahyp:hlinkClr val="tx"/>
                    </a:ext>
                  </a:extLst>
                </a:hlinkClick>
              </a:rPr>
              <a:t> https://www.oracle.com/cloud/</a:t>
            </a:r>
            <a:r>
              <a:rPr lang="en-GB" sz="1300">
                <a:solidFill>
                  <a:schemeClr val="lt1"/>
                </a:solidFill>
              </a:rPr>
              <a:t> and ensure necessary permissions for Object Storage resource management.</a:t>
            </a:r>
            <a:endParaRPr sz="1300">
              <a:solidFill>
                <a:schemeClr val="lt1"/>
              </a:solidFill>
            </a:endParaRPr>
          </a:p>
          <a:p>
            <a:pPr indent="-311150" lvl="0" marL="457200" rtl="0" algn="l">
              <a:spcBef>
                <a:spcPts val="0"/>
              </a:spcBef>
              <a:spcAft>
                <a:spcPts val="0"/>
              </a:spcAft>
              <a:buClr>
                <a:schemeClr val="lt1"/>
              </a:buClr>
              <a:buSzPts val="1300"/>
              <a:buAutoNum type="arabicPeriod"/>
            </a:pPr>
            <a:r>
              <a:rPr lang="en-GB" sz="1300">
                <a:solidFill>
                  <a:schemeClr val="lt1"/>
                </a:solidFill>
              </a:rPr>
              <a:t>Create Object Storage Bucket: Log in to Oracle Cloud Console, go to Object Storage service, and create a new bucket with a unique name, appropriate compartment, and storage tier.</a:t>
            </a:r>
            <a:endParaRPr sz="1300">
              <a:solidFill>
                <a:schemeClr val="lt1"/>
              </a:solidFill>
            </a:endParaRPr>
          </a:p>
          <a:p>
            <a:pPr indent="-311150" lvl="0" marL="457200" rtl="0" algn="l">
              <a:spcBef>
                <a:spcPts val="0"/>
              </a:spcBef>
              <a:spcAft>
                <a:spcPts val="0"/>
              </a:spcAft>
              <a:buClr>
                <a:schemeClr val="lt1"/>
              </a:buClr>
              <a:buSzPts val="1300"/>
              <a:buAutoNum type="arabicPeriod"/>
            </a:pPr>
            <a:r>
              <a:rPr lang="en-GB" sz="1300">
                <a:solidFill>
                  <a:schemeClr val="lt1"/>
                </a:solidFill>
              </a:rPr>
              <a:t>Enable WORM: Select the created bucket from the list, go to "Management" tab in bucket details, and enable object versioning for preventing overwriting or deletion.</a:t>
            </a:r>
            <a:endParaRPr sz="1300">
              <a:solidFill>
                <a:schemeClr val="lt1"/>
              </a:solidFill>
            </a:endParaRPr>
          </a:p>
          <a:p>
            <a:pPr indent="-311150" lvl="0" marL="457200" rtl="0" algn="l">
              <a:spcBef>
                <a:spcPts val="0"/>
              </a:spcBef>
              <a:spcAft>
                <a:spcPts val="0"/>
              </a:spcAft>
              <a:buClr>
                <a:schemeClr val="lt1"/>
              </a:buClr>
              <a:buSzPts val="1300"/>
              <a:buAutoNum type="arabicPeriod"/>
            </a:pPr>
            <a:r>
              <a:rPr lang="en-GB" sz="1300">
                <a:solidFill>
                  <a:schemeClr val="lt1"/>
                </a:solidFill>
              </a:rPr>
              <a:t>Upload Objects: Use "Upload Object" button or Oracle's API/SDKs to upload files from your local machine to the bucket, ensuring WORM feature prevents modifications or deletions.</a:t>
            </a:r>
            <a:endParaRPr sz="1300">
              <a:solidFill>
                <a:schemeClr val="lt1"/>
              </a:solidFill>
            </a:endParaRPr>
          </a:p>
          <a:p>
            <a:pPr indent="-311150" lvl="0" marL="457200" rtl="0" algn="l">
              <a:spcBef>
                <a:spcPts val="0"/>
              </a:spcBef>
              <a:spcAft>
                <a:spcPts val="0"/>
              </a:spcAft>
              <a:buClr>
                <a:schemeClr val="lt1"/>
              </a:buClr>
              <a:buSzPts val="1300"/>
              <a:buAutoNum type="arabicPeriod"/>
            </a:pPr>
            <a:r>
              <a:rPr lang="en-GB" sz="1300">
                <a:solidFill>
                  <a:schemeClr val="lt1"/>
                </a:solidFill>
              </a:rPr>
              <a:t>Access and Retrieve Objects: Access objects in the bucket using Oracle Cloud Console, REST APIs, or SDKs by authenticating with appropriate credentials and specifying bucket and object names.</a:t>
            </a:r>
            <a:endParaRPr sz="1300">
              <a:solidFill>
                <a:schemeClr val="lt1"/>
              </a:solidFill>
            </a:endParaRPr>
          </a:p>
          <a:p>
            <a:pPr indent="-311150" lvl="0" marL="457200" rtl="0" algn="l">
              <a:spcBef>
                <a:spcPts val="0"/>
              </a:spcBef>
              <a:spcAft>
                <a:spcPts val="0"/>
              </a:spcAft>
              <a:buClr>
                <a:schemeClr val="lt1"/>
              </a:buClr>
              <a:buSzPts val="1300"/>
              <a:buAutoNum type="arabicPeriod"/>
            </a:pPr>
            <a:r>
              <a:rPr lang="en-GB" sz="1300">
                <a:solidFill>
                  <a:schemeClr val="lt1"/>
                </a:solidFill>
              </a:rPr>
              <a:t>Retention Period: Set a retention period for objects in Oracle Object Storage, defining the duration of immutability. Go to "Management" tab, click "Object Lifecycle Policy," and specify the retention period.</a:t>
            </a:r>
            <a:endParaRPr sz="1300">
              <a:solidFill>
                <a:schemeClr val="lt1"/>
              </a:solidFill>
            </a:endParaRPr>
          </a:p>
          <a:p>
            <a:pPr indent="-311150" lvl="0" marL="457200" rtl="0" algn="l">
              <a:spcBef>
                <a:spcPts val="0"/>
              </a:spcBef>
              <a:spcAft>
                <a:spcPts val="0"/>
              </a:spcAft>
              <a:buClr>
                <a:schemeClr val="lt1"/>
              </a:buClr>
              <a:buSzPts val="1300"/>
              <a:buAutoNum type="arabicPeriod"/>
            </a:pPr>
            <a:r>
              <a:rPr lang="en-GB" sz="1300">
                <a:solidFill>
                  <a:schemeClr val="lt1"/>
                </a:solidFill>
              </a:rPr>
              <a:t>Compliance and Governance: Oracle Object </a:t>
            </a:r>
            <a:r>
              <a:rPr lang="en-GB" sz="1300">
                <a:solidFill>
                  <a:schemeClr val="lt1"/>
                </a:solidFill>
              </a:rPr>
              <a:t>Storage</a:t>
            </a:r>
            <a:r>
              <a:rPr lang="en-GB" sz="1300">
                <a:solidFill>
                  <a:schemeClr val="lt1"/>
                </a:solidFill>
              </a:rPr>
              <a:t> WORM feature ensures compliance and governance by maintaining data integrity and immutability. Stored objects remain unchanged during the defined retention period, preventing modifications or deletions.</a:t>
            </a:r>
            <a:endParaRPr sz="1200">
              <a:solidFill>
                <a:schemeClr val="lt1"/>
              </a:solidFill>
              <a:highlight>
                <a:srgbClr val="444654"/>
              </a:highlight>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9" name="Shape 99"/>
        <p:cNvGrpSpPr/>
        <p:nvPr/>
      </p:nvGrpSpPr>
      <p:grpSpPr>
        <a:xfrm>
          <a:off x="0" y="0"/>
          <a:ext cx="0" cy="0"/>
          <a:chOff x="0" y="0"/>
          <a:chExt cx="0" cy="0"/>
        </a:xfrm>
      </p:grpSpPr>
      <p:sp>
        <p:nvSpPr>
          <p:cNvPr id="100" name="Google Shape;100;p15"/>
          <p:cNvSpPr txBox="1"/>
          <p:nvPr>
            <p:ph type="title"/>
          </p:nvPr>
        </p:nvSpPr>
        <p:spPr>
          <a:xfrm>
            <a:off x="311700" y="757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solidFill>
                  <a:schemeClr val="lt1"/>
                </a:solidFill>
              </a:rPr>
              <a:t>Steps to execute a SQL Injection Kill Chain</a:t>
            </a:r>
            <a:endParaRPr>
              <a:solidFill>
                <a:schemeClr val="lt1"/>
              </a:solidFill>
            </a:endParaRPr>
          </a:p>
        </p:txBody>
      </p:sp>
      <p:sp>
        <p:nvSpPr>
          <p:cNvPr id="101" name="Google Shape;101;p15"/>
          <p:cNvSpPr txBox="1"/>
          <p:nvPr>
            <p:ph idx="1" type="body"/>
          </p:nvPr>
        </p:nvSpPr>
        <p:spPr>
          <a:xfrm>
            <a:off x="311700" y="942100"/>
            <a:ext cx="8520600" cy="3418800"/>
          </a:xfrm>
          <a:prstGeom prst="rect">
            <a:avLst/>
          </a:prstGeom>
        </p:spPr>
        <p:txBody>
          <a:bodyPr anchorCtr="0" anchor="t" bIns="91425" lIns="91425" spcFirstLastPara="1" rIns="91425" wrap="square" tIns="91425">
            <a:normAutofit fontScale="85000" lnSpcReduction="20000"/>
          </a:bodyPr>
          <a:lstStyle/>
          <a:p>
            <a:pPr indent="-325755" lvl="0" marL="457200" rtl="0" algn="l">
              <a:spcBef>
                <a:spcPts val="0"/>
              </a:spcBef>
              <a:spcAft>
                <a:spcPts val="0"/>
              </a:spcAft>
              <a:buClr>
                <a:schemeClr val="lt1"/>
              </a:buClr>
              <a:buSzPct val="100000"/>
              <a:buAutoNum type="arabicPeriod"/>
            </a:pPr>
            <a:r>
              <a:rPr lang="en-GB">
                <a:solidFill>
                  <a:schemeClr val="lt1"/>
                </a:solidFill>
              </a:rPr>
              <a:t>Reconnaissance: Attacker gathers information about the web application, analyzing its structure, behavior, and potential vulnerabilities.</a:t>
            </a:r>
            <a:endParaRPr>
              <a:solidFill>
                <a:schemeClr val="lt1"/>
              </a:solidFill>
            </a:endParaRPr>
          </a:p>
          <a:p>
            <a:pPr indent="-325755" lvl="0" marL="457200" rtl="0" algn="l">
              <a:spcBef>
                <a:spcPts val="0"/>
              </a:spcBef>
              <a:spcAft>
                <a:spcPts val="0"/>
              </a:spcAft>
              <a:buClr>
                <a:schemeClr val="lt1"/>
              </a:buClr>
              <a:buSzPct val="100000"/>
              <a:buAutoNum type="arabicPeriod"/>
            </a:pPr>
            <a:r>
              <a:rPr lang="en-GB">
                <a:solidFill>
                  <a:schemeClr val="lt1"/>
                </a:solidFill>
              </a:rPr>
              <a:t>Identify Injection Points: Attacker finds input fields or parameters lacking proper sanitization or validation, such as login forms, search areas, or comment sections.</a:t>
            </a:r>
            <a:endParaRPr>
              <a:solidFill>
                <a:schemeClr val="lt1"/>
              </a:solidFill>
            </a:endParaRPr>
          </a:p>
          <a:p>
            <a:pPr indent="-325755" lvl="0" marL="457200" rtl="0" algn="l">
              <a:spcBef>
                <a:spcPts val="0"/>
              </a:spcBef>
              <a:spcAft>
                <a:spcPts val="0"/>
              </a:spcAft>
              <a:buClr>
                <a:schemeClr val="lt1"/>
              </a:buClr>
              <a:buSzPct val="100000"/>
              <a:buAutoNum type="arabicPeriod"/>
            </a:pPr>
            <a:r>
              <a:rPr lang="en-GB">
                <a:solidFill>
                  <a:schemeClr val="lt1"/>
                </a:solidFill>
              </a:rPr>
              <a:t>Create Malicious Payload: Attacker develops SQL statements that distort the original query, enabling unauthorized access or data manipulation.</a:t>
            </a:r>
            <a:endParaRPr>
              <a:solidFill>
                <a:schemeClr val="lt1"/>
              </a:solidFill>
            </a:endParaRPr>
          </a:p>
          <a:p>
            <a:pPr indent="-325755" lvl="0" marL="457200" rtl="0" algn="l">
              <a:spcBef>
                <a:spcPts val="0"/>
              </a:spcBef>
              <a:spcAft>
                <a:spcPts val="0"/>
              </a:spcAft>
              <a:buClr>
                <a:schemeClr val="lt1"/>
              </a:buClr>
              <a:buSzPct val="100000"/>
              <a:buAutoNum type="arabicPeriod"/>
            </a:pPr>
            <a:r>
              <a:rPr lang="en-GB">
                <a:solidFill>
                  <a:schemeClr val="lt1"/>
                </a:solidFill>
              </a:rPr>
              <a:t>Inject Malicious Payload: Attacker inserts the created payload into vulnerable input fields, exploiting the lack of input validation.</a:t>
            </a:r>
            <a:endParaRPr>
              <a:solidFill>
                <a:schemeClr val="lt1"/>
              </a:solidFill>
            </a:endParaRPr>
          </a:p>
          <a:p>
            <a:pPr indent="-325755" lvl="0" marL="457200" rtl="0" algn="l">
              <a:spcBef>
                <a:spcPts val="0"/>
              </a:spcBef>
              <a:spcAft>
                <a:spcPts val="0"/>
              </a:spcAft>
              <a:buClr>
                <a:schemeClr val="lt1"/>
              </a:buClr>
              <a:buSzPct val="100000"/>
              <a:buAutoNum type="arabicPeriod"/>
            </a:pPr>
            <a:r>
              <a:rPr lang="en-GB">
                <a:solidFill>
                  <a:schemeClr val="lt1"/>
                </a:solidFill>
              </a:rPr>
              <a:t>Execution of Malicious Payload: Altered SQL code is executed by the database server, leading to unintended consequences like data theft or modification.</a:t>
            </a:r>
            <a:endParaRPr>
              <a:solidFill>
                <a:schemeClr val="lt1"/>
              </a:solidFill>
            </a:endParaRPr>
          </a:p>
          <a:p>
            <a:pPr indent="-325755" lvl="0" marL="457200" rtl="0" algn="l">
              <a:spcBef>
                <a:spcPts val="0"/>
              </a:spcBef>
              <a:spcAft>
                <a:spcPts val="0"/>
              </a:spcAft>
              <a:buClr>
                <a:schemeClr val="lt1"/>
              </a:buClr>
              <a:buSzPct val="100000"/>
              <a:buAutoNum type="arabicPeriod"/>
            </a:pPr>
            <a:r>
              <a:rPr lang="en-GB">
                <a:solidFill>
                  <a:schemeClr val="lt1"/>
                </a:solidFill>
              </a:rPr>
              <a:t>Exploitation: Attacker utilizes gained information or control over the database for unauthorized activities, potentially accessing other parts of the system.</a:t>
            </a:r>
            <a:endParaRPr>
              <a:solidFill>
                <a:schemeClr val="lt1"/>
              </a:solidFill>
            </a:endParaRPr>
          </a:p>
          <a:p>
            <a:pPr indent="-325755" lvl="0" marL="457200" rtl="0" algn="l">
              <a:spcBef>
                <a:spcPts val="0"/>
              </a:spcBef>
              <a:spcAft>
                <a:spcPts val="0"/>
              </a:spcAft>
              <a:buClr>
                <a:schemeClr val="lt1"/>
              </a:buClr>
              <a:buSzPct val="100000"/>
              <a:buAutoNum type="arabicPeriod"/>
            </a:pPr>
            <a:r>
              <a:rPr lang="en-GB">
                <a:solidFill>
                  <a:schemeClr val="lt1"/>
                </a:solidFill>
              </a:rPr>
              <a:t>Covering Tracks: Attacker tries to remove evidence of the attack, erasing logs, altering records, or hiding their activity to evade detection.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05" name="Shape 105"/>
        <p:cNvGrpSpPr/>
        <p:nvPr/>
      </p:nvGrpSpPr>
      <p:grpSpPr>
        <a:xfrm>
          <a:off x="0" y="0"/>
          <a:ext cx="0" cy="0"/>
          <a:chOff x="0" y="0"/>
          <a:chExt cx="0" cy="0"/>
        </a:xfrm>
      </p:grpSpPr>
      <p:sp>
        <p:nvSpPr>
          <p:cNvPr id="106" name="Google Shape;106;p16"/>
          <p:cNvSpPr txBox="1"/>
          <p:nvPr>
            <p:ph type="title"/>
          </p:nvPr>
        </p:nvSpPr>
        <p:spPr>
          <a:xfrm>
            <a:off x="311700" y="75700"/>
            <a:ext cx="8520600" cy="6078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GB">
                <a:solidFill>
                  <a:schemeClr val="lt1"/>
                </a:solidFill>
              </a:rPr>
              <a:t>S</a:t>
            </a:r>
            <a:r>
              <a:rPr lang="en-GB">
                <a:solidFill>
                  <a:schemeClr val="lt1"/>
                </a:solidFill>
              </a:rPr>
              <a:t>QL Injection Techniques</a:t>
            </a:r>
            <a:endParaRPr>
              <a:solidFill>
                <a:schemeClr val="lt1"/>
              </a:solidFill>
            </a:endParaRPr>
          </a:p>
        </p:txBody>
      </p:sp>
      <p:sp>
        <p:nvSpPr>
          <p:cNvPr id="107" name="Google Shape;107;p16"/>
          <p:cNvSpPr txBox="1"/>
          <p:nvPr>
            <p:ph idx="1" type="body"/>
          </p:nvPr>
        </p:nvSpPr>
        <p:spPr>
          <a:xfrm>
            <a:off x="311700" y="942100"/>
            <a:ext cx="8520600" cy="2362800"/>
          </a:xfrm>
          <a:prstGeom prst="rect">
            <a:avLst/>
          </a:prstGeom>
        </p:spPr>
        <p:txBody>
          <a:bodyPr anchorCtr="0" anchor="t" bIns="91425" lIns="91425" spcFirstLastPara="1" rIns="91425" wrap="square" tIns="91425">
            <a:normAutofit/>
          </a:bodyPr>
          <a:lstStyle/>
          <a:p>
            <a:pPr indent="-317500" lvl="0" marL="457200" rtl="0" algn="l">
              <a:spcBef>
                <a:spcPts val="0"/>
              </a:spcBef>
              <a:spcAft>
                <a:spcPts val="0"/>
              </a:spcAft>
              <a:buClr>
                <a:schemeClr val="lt1"/>
              </a:buClr>
              <a:buSzPts val="1400"/>
              <a:buAutoNum type="arabicPeriod"/>
            </a:pPr>
            <a:r>
              <a:rPr lang="en-GB" sz="1400">
                <a:solidFill>
                  <a:schemeClr val="lt1"/>
                </a:solidFill>
              </a:rPr>
              <a:t>Blind SQL Injection: When attackers cannot directly see the database output, they use conditional SQL queries to infer information from the application's response or behavior. Techniques include Boolean-based blind, time-based blind, and error-based blind SQL injection.</a:t>
            </a:r>
            <a:endParaRPr sz="1400">
              <a:solidFill>
                <a:schemeClr val="lt1"/>
              </a:solidFill>
            </a:endParaRPr>
          </a:p>
          <a:p>
            <a:pPr indent="-317500" lvl="0" marL="457200" rtl="0" algn="l">
              <a:spcBef>
                <a:spcPts val="0"/>
              </a:spcBef>
              <a:spcAft>
                <a:spcPts val="0"/>
              </a:spcAft>
              <a:buClr>
                <a:schemeClr val="lt1"/>
              </a:buClr>
              <a:buSzPts val="1400"/>
              <a:buAutoNum type="arabicPeriod"/>
            </a:pPr>
            <a:r>
              <a:rPr lang="en-GB" sz="1400">
                <a:solidFill>
                  <a:schemeClr val="lt1"/>
                </a:solidFill>
              </a:rPr>
              <a:t>Union-Based SQL Injection: Attackers leverage the UNION SQL operator to combine the results of multiple SELECT queries, retrieving data from additional database tables. The injected query must have the same number of columns and be compatible with the original </a:t>
            </a:r>
            <a:r>
              <a:rPr lang="en-GB" sz="1400">
                <a:solidFill>
                  <a:schemeClr val="lt1"/>
                </a:solidFill>
              </a:rPr>
              <a:t>query</a:t>
            </a:r>
            <a:r>
              <a:rPr lang="en-GB" sz="1400">
                <a:solidFill>
                  <a:schemeClr val="lt1"/>
                </a:solidFill>
              </a:rPr>
              <a:t> data types.</a:t>
            </a:r>
            <a:endParaRPr sz="1400">
              <a:solidFill>
                <a:schemeClr val="lt1"/>
              </a:solidFill>
            </a:endParaRPr>
          </a:p>
          <a:p>
            <a:pPr indent="-317500" lvl="0" marL="457200" rtl="0" algn="l">
              <a:spcBef>
                <a:spcPts val="0"/>
              </a:spcBef>
              <a:spcAft>
                <a:spcPts val="0"/>
              </a:spcAft>
              <a:buClr>
                <a:schemeClr val="lt1"/>
              </a:buClr>
              <a:buSzPts val="1400"/>
              <a:buAutoNum type="arabicPeriod"/>
            </a:pPr>
            <a:r>
              <a:rPr lang="en-GB" sz="1400">
                <a:solidFill>
                  <a:schemeClr val="lt1"/>
                </a:solidFill>
              </a:rPr>
              <a:t>Function Call Injection: Attackers exploit web applications that allow the execution of stored procedures or functions by injecting malicious SQL code into input fields. This can lead to arbitrary code execution or unauthorized access to sensitive data.</a:t>
            </a:r>
            <a:endParaRPr sz="1400">
              <a:solidFill>
                <a:schemeClr val="lt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11" name="Shape 111"/>
        <p:cNvGrpSpPr/>
        <p:nvPr/>
      </p:nvGrpSpPr>
      <p:grpSpPr>
        <a:xfrm>
          <a:off x="0" y="0"/>
          <a:ext cx="0" cy="0"/>
          <a:chOff x="0" y="0"/>
          <a:chExt cx="0" cy="0"/>
        </a:xfrm>
      </p:grpSpPr>
      <p:sp>
        <p:nvSpPr>
          <p:cNvPr id="112" name="Google Shape;112;p17"/>
          <p:cNvSpPr txBox="1"/>
          <p:nvPr>
            <p:ph type="title"/>
          </p:nvPr>
        </p:nvSpPr>
        <p:spPr>
          <a:xfrm>
            <a:off x="311700" y="75700"/>
            <a:ext cx="8520600" cy="6078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GB">
                <a:solidFill>
                  <a:schemeClr val="lt1"/>
                </a:solidFill>
              </a:rPr>
              <a:t>SQL Injection in Databases</a:t>
            </a:r>
            <a:endParaRPr>
              <a:solidFill>
                <a:schemeClr val="lt1"/>
              </a:solidFill>
            </a:endParaRPr>
          </a:p>
        </p:txBody>
      </p:sp>
      <p:sp>
        <p:nvSpPr>
          <p:cNvPr id="113" name="Google Shape;113;p17"/>
          <p:cNvSpPr txBox="1"/>
          <p:nvPr>
            <p:ph idx="1" type="body"/>
          </p:nvPr>
        </p:nvSpPr>
        <p:spPr>
          <a:xfrm>
            <a:off x="159550" y="942100"/>
            <a:ext cx="8672700" cy="4201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sz="1600" u="sng">
                <a:solidFill>
                  <a:schemeClr val="lt1"/>
                </a:solidFill>
              </a:rPr>
              <a:t>SQL Injection in Oracle</a:t>
            </a:r>
            <a:endParaRPr sz="1600" u="sng">
              <a:solidFill>
                <a:schemeClr val="lt1"/>
              </a:solidFill>
            </a:endParaRPr>
          </a:p>
          <a:p>
            <a:pPr indent="0" lvl="0" marL="0" rtl="0" algn="l">
              <a:spcBef>
                <a:spcPts val="1200"/>
              </a:spcBef>
              <a:spcAft>
                <a:spcPts val="0"/>
              </a:spcAft>
              <a:buNone/>
            </a:pPr>
            <a:r>
              <a:rPr lang="en-GB" sz="1400">
                <a:solidFill>
                  <a:schemeClr val="lt1"/>
                </a:solidFill>
              </a:rPr>
              <a:t>BSQL Hacker, an open-source tool on GitHub, automates SQL injections, including blind SQL injections. It's suitable for both experienced and beginner users, enabling privilege escalation, arbitrary SQL command execution, database entry modification, and unauthorized access to sensitive information through SQL injection vulnerabilities.</a:t>
            </a:r>
            <a:endParaRPr sz="1400">
              <a:solidFill>
                <a:schemeClr val="lt1"/>
              </a:solidFill>
            </a:endParaRPr>
          </a:p>
          <a:p>
            <a:pPr indent="0" lvl="0" marL="0" rtl="0" algn="l">
              <a:spcBef>
                <a:spcPts val="1200"/>
              </a:spcBef>
              <a:spcAft>
                <a:spcPts val="0"/>
              </a:spcAft>
              <a:buNone/>
            </a:pPr>
            <a:r>
              <a:rPr lang="en-GB" sz="1400">
                <a:solidFill>
                  <a:schemeClr val="lt1"/>
                </a:solidFill>
              </a:rPr>
              <a:t>Example: </a:t>
            </a:r>
            <a:endParaRPr sz="1400">
              <a:solidFill>
                <a:schemeClr val="lt1"/>
              </a:solidFill>
            </a:endParaRPr>
          </a:p>
          <a:p>
            <a:pPr indent="0" lvl="0" marL="0" rtl="0" algn="l">
              <a:spcBef>
                <a:spcPts val="1200"/>
              </a:spcBef>
              <a:spcAft>
                <a:spcPts val="0"/>
              </a:spcAft>
              <a:buNone/>
            </a:pPr>
            <a:r>
              <a:rPr lang="en-GB" sz="1400">
                <a:solidFill>
                  <a:schemeClr val="lt1"/>
                </a:solidFill>
              </a:rPr>
              <a:t>Utilizing anonymous PL/SQL blocks in an application offers a quick method to execute queries. However, caution must be exercised when using them with dynamic queries as it can pose significant risks. This becomes particularly enticing for attackers as it allows for the injection of multiple SQL statements. Here is an instance of a vulnerable anonymous block that exemplifies this danger.</a:t>
            </a:r>
            <a:endParaRPr sz="1400">
              <a:solidFill>
                <a:schemeClr val="lt1"/>
              </a:solidFill>
            </a:endParaRPr>
          </a:p>
          <a:p>
            <a:pPr indent="0" lvl="0" marL="0" rtl="0" algn="l">
              <a:spcBef>
                <a:spcPts val="1200"/>
              </a:spcBef>
              <a:spcAft>
                <a:spcPts val="1200"/>
              </a:spcAft>
              <a:buNone/>
            </a:pPr>
            <a:r>
              <a:t/>
            </a:r>
            <a:endParaRPr sz="1400">
              <a:solidFill>
                <a:schemeClr val="lt1"/>
              </a:solidFill>
            </a:endParaRPr>
          </a:p>
        </p:txBody>
      </p:sp>
      <p:pic>
        <p:nvPicPr>
          <p:cNvPr id="114" name="Google Shape;114;p17"/>
          <p:cNvPicPr preferRelativeResize="0"/>
          <p:nvPr/>
        </p:nvPicPr>
        <p:blipFill>
          <a:blip r:embed="rId3">
            <a:alphaModFix/>
          </a:blip>
          <a:stretch>
            <a:fillRect/>
          </a:stretch>
        </p:blipFill>
        <p:spPr>
          <a:xfrm>
            <a:off x="261675" y="4062450"/>
            <a:ext cx="4798249" cy="10100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118" name="Shape 118"/>
        <p:cNvGrpSpPr/>
        <p:nvPr/>
      </p:nvGrpSpPr>
      <p:grpSpPr>
        <a:xfrm>
          <a:off x="0" y="0"/>
          <a:ext cx="0" cy="0"/>
          <a:chOff x="0" y="0"/>
          <a:chExt cx="0" cy="0"/>
        </a:xfrm>
      </p:grpSpPr>
      <p:sp>
        <p:nvSpPr>
          <p:cNvPr id="119" name="Google Shape;119;p18"/>
          <p:cNvSpPr txBox="1"/>
          <p:nvPr>
            <p:ph type="title"/>
          </p:nvPr>
        </p:nvSpPr>
        <p:spPr>
          <a:xfrm>
            <a:off x="311700" y="75700"/>
            <a:ext cx="8520600" cy="6078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GB">
                <a:solidFill>
                  <a:schemeClr val="lt1"/>
                </a:solidFill>
              </a:rPr>
              <a:t>SQL Injection in Databases</a:t>
            </a:r>
            <a:endParaRPr>
              <a:solidFill>
                <a:schemeClr val="lt1"/>
              </a:solidFill>
            </a:endParaRPr>
          </a:p>
        </p:txBody>
      </p:sp>
      <p:sp>
        <p:nvSpPr>
          <p:cNvPr id="120" name="Google Shape;120;p18"/>
          <p:cNvSpPr txBox="1"/>
          <p:nvPr>
            <p:ph idx="1" type="body"/>
          </p:nvPr>
        </p:nvSpPr>
        <p:spPr>
          <a:xfrm>
            <a:off x="311700" y="942100"/>
            <a:ext cx="8520600" cy="41634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sz="1600" u="sng">
                <a:solidFill>
                  <a:schemeClr val="lt1"/>
                </a:solidFill>
              </a:rPr>
              <a:t>SQL Injection in MySQL</a:t>
            </a:r>
            <a:endParaRPr sz="1600" u="sng">
              <a:solidFill>
                <a:schemeClr val="lt1"/>
              </a:solidFill>
            </a:endParaRPr>
          </a:p>
          <a:p>
            <a:pPr indent="0" lvl="0" marL="0" rtl="0" algn="l">
              <a:spcBef>
                <a:spcPts val="1200"/>
              </a:spcBef>
              <a:spcAft>
                <a:spcPts val="0"/>
              </a:spcAft>
              <a:buNone/>
            </a:pPr>
            <a:r>
              <a:rPr lang="en-GB" sz="1400">
                <a:solidFill>
                  <a:schemeClr val="lt1"/>
                </a:solidFill>
              </a:rPr>
              <a:t>Error-based SQL injection exploits input validation vulnerabilities in a web application to modify SQL queries and extract sensitive data from the database. By injecting malicious SQL code that intentionally triggers database errors, the attacker gains access to valuable information.</a:t>
            </a:r>
            <a:endParaRPr sz="1000">
              <a:solidFill>
                <a:schemeClr val="lt1"/>
              </a:solidFill>
            </a:endParaRPr>
          </a:p>
          <a:p>
            <a:pPr indent="0" lvl="0" marL="0" rtl="0" algn="l">
              <a:spcBef>
                <a:spcPts val="1200"/>
              </a:spcBef>
              <a:spcAft>
                <a:spcPts val="0"/>
              </a:spcAft>
              <a:buNone/>
            </a:pPr>
            <a:r>
              <a:rPr lang="en-GB" sz="1400">
                <a:solidFill>
                  <a:schemeClr val="lt1"/>
                </a:solidFill>
              </a:rPr>
              <a:t>Example: SQL Injections using 1=1</a:t>
            </a:r>
            <a:endParaRPr sz="1400">
              <a:solidFill>
                <a:schemeClr val="lt1"/>
              </a:solidFill>
            </a:endParaRPr>
          </a:p>
          <a:p>
            <a:pPr indent="0" lvl="0" marL="0" rtl="0" algn="l">
              <a:spcBef>
                <a:spcPts val="1200"/>
              </a:spcBef>
              <a:spcAft>
                <a:spcPts val="1200"/>
              </a:spcAft>
              <a:buNone/>
            </a:pPr>
            <a:r>
              <a:t/>
            </a:r>
            <a:endParaRPr sz="1400">
              <a:solidFill>
                <a:schemeClr val="lt1"/>
              </a:solidFill>
            </a:endParaRPr>
          </a:p>
        </p:txBody>
      </p:sp>
      <p:pic>
        <p:nvPicPr>
          <p:cNvPr id="121" name="Google Shape;121;p18"/>
          <p:cNvPicPr preferRelativeResize="0"/>
          <p:nvPr/>
        </p:nvPicPr>
        <p:blipFill>
          <a:blip r:embed="rId3">
            <a:alphaModFix/>
          </a:blip>
          <a:stretch>
            <a:fillRect/>
          </a:stretch>
        </p:blipFill>
        <p:spPr>
          <a:xfrm>
            <a:off x="452325" y="2623400"/>
            <a:ext cx="4767150" cy="24513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