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inimized">
    <p:restoredLeft sz="15620"/>
    <p:restoredTop sz="94660"/>
  </p:normalViewPr>
  <p:slideViewPr>
    <p:cSldViewPr>
      <p:cViewPr varScale="1">
        <p:scale>
          <a:sx n="11" d="100"/>
          <a:sy n="11" d="100"/>
        </p:scale>
        <p:origin x="-2244" y="-96"/>
      </p:cViewPr>
      <p:guideLst>
        <p:guide orient="horz" pos="2160"/>
        <p:guide pos="2880"/>
      </p:guideLst>
    </p:cSldViewPr>
  </p:slideViewPr>
  <p:notesTextViewPr>
    <p:cViewPr>
      <p:scale>
        <a:sx n="100" d="100"/>
        <a:sy n="100" d="100"/>
      </p:scale>
      <p:origin x="18" y="273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DF2628-124D-427C-AEB6-42FC35FBB8EF}" type="datetimeFigureOut">
              <a:rPr lang="en-US" smtClean="0"/>
              <a:pPr/>
              <a:t>9/4/2023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E3B7FF-2F27-4CAF-8F74-C706D358686B}"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a:r>
              <a:rPr lang="en-US" dirty="0" smtClean="0"/>
              <a:t>Nationalism</a:t>
            </a:r>
            <a:r>
              <a:rPr lang="en-US" baseline="0" dirty="0" smtClean="0"/>
              <a:t> was a prominent force in the early 20</a:t>
            </a:r>
            <a:r>
              <a:rPr lang="en-US" baseline="30000" dirty="0" smtClean="0"/>
              <a:t>th</a:t>
            </a:r>
            <a:r>
              <a:rPr lang="en-US" baseline="0" dirty="0" smtClean="0"/>
              <a:t> Centaury Europe and a significant of world war 1.Nationalism is an intense form of patriotism or loyalty to one country. Nationalism exaggerated the importance or virtues of the home country,placing  its interest above those other nations. In the early 19</a:t>
            </a:r>
            <a:r>
              <a:rPr lang="en-US" baseline="30000" dirty="0" smtClean="0"/>
              <a:t>th</a:t>
            </a:r>
            <a:r>
              <a:rPr lang="en-US" baseline="0" dirty="0" smtClean="0"/>
              <a:t> and 20</a:t>
            </a:r>
            <a:r>
              <a:rPr lang="en-US" baseline="30000" dirty="0" smtClean="0"/>
              <a:t>th</a:t>
            </a:r>
            <a:r>
              <a:rPr lang="en-US" baseline="0" dirty="0" smtClean="0"/>
              <a:t>  Centuries many citizens of the so so called great powers(Britain ,France  and Germany) had convinced themselves of the cultural, economics and military supremacy of their nations. The effects of this growing nationalism were an inflated confidence in one’s nation, its Government, economic and military power. Many nationalists also became blind to the faults of their own Nation. In  matters of foreign or global competition, they were convinced that their country was and beyond fault. </a:t>
            </a:r>
          </a:p>
          <a:p>
            <a:pPr algn="l"/>
            <a:r>
              <a:rPr lang="en-US" baseline="0" dirty="0" smtClean="0"/>
              <a:t>In contrast, nationalism criticized rival nations to the point of them as demonstration, caricaturing them as aggressive,scheming,deceitful and backward. Nationalist press report convinced many readers the interests of their country were being threatened by the plotting, scheming and hungry imperialism of its rivals.</a:t>
            </a:r>
          </a:p>
          <a:p>
            <a:pPr algn="l"/>
            <a:endParaRPr lang="en-US" baseline="0" dirty="0" smtClean="0"/>
          </a:p>
          <a:p>
            <a:pPr algn="l"/>
            <a:r>
              <a:rPr lang="en-US" b="1" baseline="0" dirty="0" smtClean="0"/>
              <a:t>Source</a:t>
            </a:r>
            <a:r>
              <a:rPr lang="en-US" baseline="0" dirty="0" smtClean="0"/>
              <a:t> </a:t>
            </a:r>
            <a:r>
              <a:rPr lang="en-US" b="1" baseline="0" dirty="0" smtClean="0"/>
              <a:t>of nationalism </a:t>
            </a:r>
          </a:p>
          <a:p>
            <a:pPr algn="l"/>
            <a:r>
              <a:rPr lang="en-US" baseline="0" dirty="0" smtClean="0"/>
              <a:t>Nationalism is likely a product of Europe’s complex modern history .the rise of the popular sovereignty, the formation </a:t>
            </a:r>
            <a:r>
              <a:rPr lang="en-US" baseline="0" dirty="0" smtClean="0"/>
              <a:t> of</a:t>
            </a:r>
          </a:p>
          <a:p>
            <a:pPr algn="l"/>
            <a:r>
              <a:rPr lang="en-US" baseline="0" dirty="0" smtClean="0"/>
              <a:t> </a:t>
            </a:r>
            <a:r>
              <a:rPr lang="en-US" baseline="0" dirty="0" smtClean="0"/>
              <a:t>empires and periods of economic growth and social transformation all contributed to nationalist. some historians suggests that nationalism  was encouraged harnessed by European elites to encourage loyalty and compliance. Others believe that nationalism was a product of economic and imperial expansion. Growth and prosperity were interpreted by some as a sign of destiny. Other nations and empires, in contrast were dismiss as inferiors or rivals.</a:t>
            </a:r>
          </a:p>
          <a:p>
            <a:pPr algn="l"/>
            <a:r>
              <a:rPr lang="en-US" baseline="0" dirty="0" smtClean="0"/>
              <a:t>Politicians,diplomats and royals contributed to this nationalism in their speeches and rhetoric. Nationalist sentiments was also prevalent in the press reporting and culture.the pages of many newspaper were filled with nationalist rhetorical and provocative stories, such as rumours about rivals nations and their evil intentions. Nationalist could also be found in literature, music theatre and art.</a:t>
            </a:r>
          </a:p>
          <a:p>
            <a:pPr algn="l"/>
            <a:r>
              <a:rPr lang="en-US" baseline="0" dirty="0" smtClean="0"/>
              <a:t>In each country, nationalism was underpinned by different attitudes, themes and events.nationalists sentiments was fuelled by a sense of historical destiny and, therefore closely tied to the history and development of each nation.</a:t>
            </a:r>
          </a:p>
          <a:p>
            <a:pPr algn="l"/>
            <a:endParaRPr lang="en-US" baseline="0" dirty="0" smtClean="0"/>
          </a:p>
          <a:p>
            <a:pPr algn="l"/>
            <a:r>
              <a:rPr lang="en-US" sz="1400" b="1" baseline="0" dirty="0" smtClean="0">
                <a:solidFill>
                  <a:srgbClr val="FF0000"/>
                </a:solidFill>
              </a:rPr>
              <a:t>Military</a:t>
            </a:r>
            <a:r>
              <a:rPr lang="en-US" b="1" baseline="0" dirty="0" smtClean="0"/>
              <a:t> </a:t>
            </a:r>
            <a:r>
              <a:rPr lang="en-US" sz="1400" b="1" baseline="0" dirty="0" smtClean="0"/>
              <a:t>over-confidence</a:t>
            </a:r>
            <a:endParaRPr lang="en-US" b="1" baseline="0" dirty="0" smtClean="0"/>
          </a:p>
          <a:p>
            <a:pPr algn="l"/>
            <a:r>
              <a:rPr lang="en-US" sz="500" b="0" baseline="0" dirty="0" smtClean="0">
                <a:solidFill>
                  <a:srgbClr val="FF0000"/>
                </a:solidFill>
              </a:rPr>
              <a:t>Nationalism was closely linked with militarism. it fostered delusion about the relative military strength of European  nations. many living in the great the great powers considered their nations to be military superior and better equipped to win future war in Europe.</a:t>
            </a:r>
          </a:p>
          <a:p>
            <a:pPr algn="l"/>
            <a:endParaRPr lang="en-US" sz="500" b="0" baseline="0" dirty="0" smtClean="0">
              <a:solidFill>
                <a:srgbClr val="FF0000"/>
              </a:solidFill>
            </a:endParaRPr>
          </a:p>
          <a:p>
            <a:pPr algn="l"/>
            <a:r>
              <a:rPr lang="en-US" sz="500" b="1" baseline="0" dirty="0" smtClean="0">
                <a:solidFill>
                  <a:srgbClr val="FF0000"/>
                </a:solidFill>
              </a:rPr>
              <a:t>Attitude</a:t>
            </a:r>
            <a:r>
              <a:rPr lang="en-US" sz="500" b="0" baseline="0" dirty="0" smtClean="0">
                <a:solidFill>
                  <a:srgbClr val="FF0000"/>
                </a:solidFill>
              </a:rPr>
              <a:t> </a:t>
            </a:r>
            <a:r>
              <a:rPr lang="en-US" sz="500" b="1" baseline="0" dirty="0" smtClean="0">
                <a:solidFill>
                  <a:srgbClr val="FF0000"/>
                </a:solidFill>
              </a:rPr>
              <a:t>to</a:t>
            </a:r>
            <a:r>
              <a:rPr lang="en-US" sz="500" b="0" baseline="0" dirty="0" smtClean="0">
                <a:solidFill>
                  <a:srgbClr val="FF0000"/>
                </a:solidFill>
              </a:rPr>
              <a:t> </a:t>
            </a:r>
            <a:r>
              <a:rPr lang="en-US" sz="500" b="1" baseline="0" dirty="0" smtClean="0">
                <a:solidFill>
                  <a:srgbClr val="FF0000"/>
                </a:solidFill>
              </a:rPr>
              <a:t>war</a:t>
            </a:r>
          </a:p>
          <a:p>
            <a:pPr algn="l"/>
            <a:r>
              <a:rPr lang="en-US" sz="500" b="0" baseline="0" dirty="0" smtClean="0">
                <a:solidFill>
                  <a:srgbClr val="FF0000"/>
                </a:solidFill>
              </a:rPr>
              <a:t>Nationalists and military rhetoric assured Europeans that if war erupt, their nations would emerge as the victor. Along with its dangerous brothes,imperialism and militarism, nationalism fuelled a continental delusion that contributed  to the growing mood of war. By 1914,Europeans had grown apathetic and dismissive about the dangers of war. This was  understandable.</a:t>
            </a:r>
          </a:p>
          <a:p>
            <a:pPr algn="l"/>
            <a:endParaRPr lang="en-US" b="1" baseline="0" dirty="0" smtClean="0"/>
          </a:p>
          <a:p>
            <a:pPr algn="l"/>
            <a:endParaRPr lang="en-US" b="1" baseline="0" dirty="0" smtClean="0"/>
          </a:p>
          <a:p>
            <a:pPr algn="l"/>
            <a:endParaRPr lang="en-US" b="1" baseline="0" dirty="0" smtClean="0"/>
          </a:p>
        </p:txBody>
      </p:sp>
      <p:sp>
        <p:nvSpPr>
          <p:cNvPr id="4" name="Slide Number Placeholder 3"/>
          <p:cNvSpPr>
            <a:spLocks noGrp="1"/>
          </p:cNvSpPr>
          <p:nvPr>
            <p:ph type="sldNum" sz="quarter" idx="10"/>
          </p:nvPr>
        </p:nvSpPr>
        <p:spPr/>
        <p:txBody>
          <a:bodyPr/>
          <a:lstStyle/>
          <a:p>
            <a:fld id="{75E3B7FF-2F27-4CAF-8F74-C706D358686B}"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543538A-8D8C-4EDA-A747-685FE5BC7667}" type="datetimeFigureOut">
              <a:rPr lang="en-US" smtClean="0"/>
              <a:pPr/>
              <a:t>9/4/2023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2F64DE-C7DD-4382-B7F5-7BD5A61AD50A}"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43538A-8D8C-4EDA-A747-685FE5BC7667}" type="datetimeFigureOut">
              <a:rPr lang="en-US" smtClean="0"/>
              <a:pPr/>
              <a:t>9/4/2023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2F64DE-C7DD-4382-B7F5-7BD5A61AD50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43538A-8D8C-4EDA-A747-685FE5BC7667}" type="datetimeFigureOut">
              <a:rPr lang="en-US" smtClean="0"/>
              <a:pPr/>
              <a:t>9/4/2023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2F64DE-C7DD-4382-B7F5-7BD5A61AD50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43538A-8D8C-4EDA-A747-685FE5BC7667}" type="datetimeFigureOut">
              <a:rPr lang="en-US" smtClean="0"/>
              <a:pPr/>
              <a:t>9/4/2023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2F64DE-C7DD-4382-B7F5-7BD5A61AD50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43538A-8D8C-4EDA-A747-685FE5BC7667}" type="datetimeFigureOut">
              <a:rPr lang="en-US" smtClean="0"/>
              <a:pPr/>
              <a:t>9/4/2023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2F64DE-C7DD-4382-B7F5-7BD5A61AD50A}"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543538A-8D8C-4EDA-A747-685FE5BC7667}" type="datetimeFigureOut">
              <a:rPr lang="en-US" smtClean="0"/>
              <a:pPr/>
              <a:t>9/4/2023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D2F64DE-C7DD-4382-B7F5-7BD5A61AD50A}"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543538A-8D8C-4EDA-A747-685FE5BC7667}" type="datetimeFigureOut">
              <a:rPr lang="en-US" smtClean="0"/>
              <a:pPr/>
              <a:t>9/4/2023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D2F64DE-C7DD-4382-B7F5-7BD5A61AD50A}"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543538A-8D8C-4EDA-A747-685FE5BC7667}" type="datetimeFigureOut">
              <a:rPr lang="en-US" smtClean="0"/>
              <a:pPr/>
              <a:t>9/4/2023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D2F64DE-C7DD-4382-B7F5-7BD5A61AD50A}"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43538A-8D8C-4EDA-A747-685FE5BC7667}" type="datetimeFigureOut">
              <a:rPr lang="en-US" smtClean="0"/>
              <a:pPr/>
              <a:t>9/4/2023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D2F64DE-C7DD-4382-B7F5-7BD5A61AD50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43538A-8D8C-4EDA-A747-685FE5BC7667}" type="datetimeFigureOut">
              <a:rPr lang="en-US" smtClean="0"/>
              <a:pPr/>
              <a:t>9/4/2023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D2F64DE-C7DD-4382-B7F5-7BD5A61AD50A}"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43538A-8D8C-4EDA-A747-685FE5BC7667}" type="datetimeFigureOut">
              <a:rPr lang="en-US" smtClean="0"/>
              <a:pPr/>
              <a:t>9/4/2023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D2F64DE-C7DD-4382-B7F5-7BD5A61AD50A}"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43538A-8D8C-4EDA-A747-685FE5BC7667}" type="datetimeFigureOut">
              <a:rPr lang="en-US" smtClean="0"/>
              <a:pPr/>
              <a:t>9/4/2023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2F64DE-C7DD-4382-B7F5-7BD5A61AD50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286000"/>
            <a:ext cx="7772400" cy="1470025"/>
          </a:xfrm>
        </p:spPr>
        <p:txBody>
          <a:bodyPr/>
          <a:lstStyle/>
          <a:p>
            <a:r>
              <a:rPr lang="en-US" dirty="0" smtClean="0"/>
              <a:t>NATIONALISM AS A CAUSE OF WORLD WAR 1</a:t>
            </a:r>
            <a:endParaRPr lang="en-US" dirty="0"/>
          </a:p>
        </p:txBody>
      </p:sp>
      <p:sp>
        <p:nvSpPr>
          <p:cNvPr id="3" name="Subtitle 2"/>
          <p:cNvSpPr>
            <a:spLocks noGrp="1"/>
          </p:cNvSpPr>
          <p:nvPr>
            <p:ph type="subTitle" idx="1"/>
          </p:nvPr>
        </p:nvSpPr>
        <p:spPr/>
        <p:txBody>
          <a:bodyPr/>
          <a:lstStyle/>
          <a:p>
            <a:r>
              <a:rPr lang="en-US" dirty="0" smtClean="0"/>
              <a:t>nationalism</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237</TotalTime>
  <Words>496</Words>
  <Application>Microsoft Office PowerPoint</Application>
  <PresentationFormat>On-screen Show (4:3)</PresentationFormat>
  <Paragraphs>18</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NATIONALISM AS A CAUSE OF WORLD WAR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NATIONALISM AS A CAUSE OF WORLD WAR 1</dc:title>
  <dc:creator>Joshua</dc:creator>
  <cp:lastModifiedBy>Joshua</cp:lastModifiedBy>
  <cp:revision>24</cp:revision>
  <dcterms:created xsi:type="dcterms:W3CDTF">2023-09-04T04:48:09Z</dcterms:created>
  <dcterms:modified xsi:type="dcterms:W3CDTF">2023-09-04T20:00:03Z</dcterms:modified>
</cp:coreProperties>
</file>