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1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31D97A-2802-47F2-86C1-685A36393232}"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9CF00-5A8D-42AF-9823-75A285FE4CF0}" type="slidenum">
              <a:rPr lang="en-US" smtClean="0"/>
              <a:t>‹#›</a:t>
            </a:fld>
            <a:endParaRPr lang="en-US"/>
          </a:p>
        </p:txBody>
      </p:sp>
    </p:spTree>
    <p:extLst>
      <p:ext uri="{BB962C8B-B14F-4D97-AF65-F5344CB8AC3E}">
        <p14:creationId xmlns:p14="http://schemas.microsoft.com/office/powerpoint/2010/main" val="3265141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31D97A-2802-47F2-86C1-685A36393232}"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9CF00-5A8D-42AF-9823-75A285FE4CF0}" type="slidenum">
              <a:rPr lang="en-US" smtClean="0"/>
              <a:t>‹#›</a:t>
            </a:fld>
            <a:endParaRPr lang="en-US"/>
          </a:p>
        </p:txBody>
      </p:sp>
    </p:spTree>
    <p:extLst>
      <p:ext uri="{BB962C8B-B14F-4D97-AF65-F5344CB8AC3E}">
        <p14:creationId xmlns:p14="http://schemas.microsoft.com/office/powerpoint/2010/main" val="1609121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31D97A-2802-47F2-86C1-685A36393232}"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9CF00-5A8D-42AF-9823-75A285FE4CF0}" type="slidenum">
              <a:rPr lang="en-US" smtClean="0"/>
              <a:t>‹#›</a:t>
            </a:fld>
            <a:endParaRPr lang="en-US"/>
          </a:p>
        </p:txBody>
      </p:sp>
    </p:spTree>
    <p:extLst>
      <p:ext uri="{BB962C8B-B14F-4D97-AF65-F5344CB8AC3E}">
        <p14:creationId xmlns:p14="http://schemas.microsoft.com/office/powerpoint/2010/main" val="718777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31D97A-2802-47F2-86C1-685A36393232}"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9CF00-5A8D-42AF-9823-75A285FE4CF0}" type="slidenum">
              <a:rPr lang="en-US" smtClean="0"/>
              <a:t>‹#›</a:t>
            </a:fld>
            <a:endParaRPr lang="en-US"/>
          </a:p>
        </p:txBody>
      </p:sp>
    </p:spTree>
    <p:extLst>
      <p:ext uri="{BB962C8B-B14F-4D97-AF65-F5344CB8AC3E}">
        <p14:creationId xmlns:p14="http://schemas.microsoft.com/office/powerpoint/2010/main" val="3443064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31D97A-2802-47F2-86C1-685A36393232}" type="datetimeFigureOut">
              <a:rPr lang="en-US" smtClean="0"/>
              <a:t>6/26/2023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9CF00-5A8D-42AF-9823-75A285FE4CF0}" type="slidenum">
              <a:rPr lang="en-US" smtClean="0"/>
              <a:t>‹#›</a:t>
            </a:fld>
            <a:endParaRPr lang="en-US"/>
          </a:p>
        </p:txBody>
      </p:sp>
    </p:spTree>
    <p:extLst>
      <p:ext uri="{BB962C8B-B14F-4D97-AF65-F5344CB8AC3E}">
        <p14:creationId xmlns:p14="http://schemas.microsoft.com/office/powerpoint/2010/main" val="179284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31D97A-2802-47F2-86C1-685A36393232}" type="datetimeFigureOut">
              <a:rPr lang="en-US" smtClean="0"/>
              <a:t>6/26/2023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9CF00-5A8D-42AF-9823-75A285FE4CF0}" type="slidenum">
              <a:rPr lang="en-US" smtClean="0"/>
              <a:t>‹#›</a:t>
            </a:fld>
            <a:endParaRPr lang="en-US"/>
          </a:p>
        </p:txBody>
      </p:sp>
    </p:spTree>
    <p:extLst>
      <p:ext uri="{BB962C8B-B14F-4D97-AF65-F5344CB8AC3E}">
        <p14:creationId xmlns:p14="http://schemas.microsoft.com/office/powerpoint/2010/main" val="836296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31D97A-2802-47F2-86C1-685A36393232}" type="datetimeFigureOut">
              <a:rPr lang="en-US" smtClean="0"/>
              <a:t>6/26/2023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F9CF00-5A8D-42AF-9823-75A285FE4CF0}" type="slidenum">
              <a:rPr lang="en-US" smtClean="0"/>
              <a:t>‹#›</a:t>
            </a:fld>
            <a:endParaRPr lang="en-US"/>
          </a:p>
        </p:txBody>
      </p:sp>
    </p:spTree>
    <p:extLst>
      <p:ext uri="{BB962C8B-B14F-4D97-AF65-F5344CB8AC3E}">
        <p14:creationId xmlns:p14="http://schemas.microsoft.com/office/powerpoint/2010/main" val="288024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31D97A-2802-47F2-86C1-685A36393232}" type="datetimeFigureOut">
              <a:rPr lang="en-US" smtClean="0"/>
              <a:t>6/26/2023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F9CF00-5A8D-42AF-9823-75A285FE4CF0}" type="slidenum">
              <a:rPr lang="en-US" smtClean="0"/>
              <a:t>‹#›</a:t>
            </a:fld>
            <a:endParaRPr lang="en-US"/>
          </a:p>
        </p:txBody>
      </p:sp>
    </p:spTree>
    <p:extLst>
      <p:ext uri="{BB962C8B-B14F-4D97-AF65-F5344CB8AC3E}">
        <p14:creationId xmlns:p14="http://schemas.microsoft.com/office/powerpoint/2010/main" val="275419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1D97A-2802-47F2-86C1-685A36393232}" type="datetimeFigureOut">
              <a:rPr lang="en-US" smtClean="0"/>
              <a:t>6/26/2023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F9CF00-5A8D-42AF-9823-75A285FE4CF0}" type="slidenum">
              <a:rPr lang="en-US" smtClean="0"/>
              <a:t>‹#›</a:t>
            </a:fld>
            <a:endParaRPr lang="en-US"/>
          </a:p>
        </p:txBody>
      </p:sp>
    </p:spTree>
    <p:extLst>
      <p:ext uri="{BB962C8B-B14F-4D97-AF65-F5344CB8AC3E}">
        <p14:creationId xmlns:p14="http://schemas.microsoft.com/office/powerpoint/2010/main" val="3292502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31D97A-2802-47F2-86C1-685A36393232}" type="datetimeFigureOut">
              <a:rPr lang="en-US" smtClean="0"/>
              <a:t>6/26/2023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9CF00-5A8D-42AF-9823-75A285FE4CF0}" type="slidenum">
              <a:rPr lang="en-US" smtClean="0"/>
              <a:t>‹#›</a:t>
            </a:fld>
            <a:endParaRPr lang="en-US"/>
          </a:p>
        </p:txBody>
      </p:sp>
    </p:spTree>
    <p:extLst>
      <p:ext uri="{BB962C8B-B14F-4D97-AF65-F5344CB8AC3E}">
        <p14:creationId xmlns:p14="http://schemas.microsoft.com/office/powerpoint/2010/main" val="543174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31D97A-2802-47F2-86C1-685A36393232}" type="datetimeFigureOut">
              <a:rPr lang="en-US" smtClean="0"/>
              <a:t>6/26/2023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9CF00-5A8D-42AF-9823-75A285FE4CF0}" type="slidenum">
              <a:rPr lang="en-US" smtClean="0"/>
              <a:t>‹#›</a:t>
            </a:fld>
            <a:endParaRPr lang="en-US"/>
          </a:p>
        </p:txBody>
      </p:sp>
    </p:spTree>
    <p:extLst>
      <p:ext uri="{BB962C8B-B14F-4D97-AF65-F5344CB8AC3E}">
        <p14:creationId xmlns:p14="http://schemas.microsoft.com/office/powerpoint/2010/main" val="3708814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31D97A-2802-47F2-86C1-685A36393232}" type="datetimeFigureOut">
              <a:rPr lang="en-US" smtClean="0"/>
              <a:t>6/26/2023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F9CF00-5A8D-42AF-9823-75A285FE4CF0}" type="slidenum">
              <a:rPr lang="en-US" smtClean="0"/>
              <a:t>‹#›</a:t>
            </a:fld>
            <a:endParaRPr lang="en-US"/>
          </a:p>
        </p:txBody>
      </p:sp>
    </p:spTree>
    <p:extLst>
      <p:ext uri="{BB962C8B-B14F-4D97-AF65-F5344CB8AC3E}">
        <p14:creationId xmlns:p14="http://schemas.microsoft.com/office/powerpoint/2010/main" val="41167511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ockarea.io/blogs/10-crucial-challenges-faced-by-logistics-companies/" TargetMode="External"/><Relationship Id="rId2" Type="http://schemas.openxmlformats.org/officeDocument/2006/relationships/hyperlink" Target="https://www.logisticsmgmt.com/article/top_8_logistics_challenges_facing_the_industr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Narrow" panose="020B0606020202030204" pitchFamily="34" charset="0"/>
              </a:rPr>
              <a:t>Major issues and challenges affecting logistics business</a:t>
            </a:r>
            <a:r>
              <a:rPr lang="en-US" dirty="0" smtClean="0">
                <a:latin typeface="Arial Narrow" panose="020B0606020202030204" pitchFamily="34" charset="0"/>
              </a:rPr>
              <a:t>.</a:t>
            </a:r>
            <a:endParaRPr lang="en-US" dirty="0">
              <a:latin typeface="Arial Narrow" panose="020B0606020202030204" pitchFamily="34" charset="0"/>
            </a:endParaRPr>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17600" y="1690688"/>
            <a:ext cx="9356436" cy="3965575"/>
          </a:xfrm>
        </p:spPr>
      </p:pic>
      <p:sp>
        <p:nvSpPr>
          <p:cNvPr id="8" name="Flowchart: Decision 7"/>
          <p:cNvSpPr/>
          <p:nvPr/>
        </p:nvSpPr>
        <p:spPr>
          <a:xfrm>
            <a:off x="1293091" y="1690688"/>
            <a:ext cx="7804727" cy="3509819"/>
          </a:xfrm>
          <a:prstGeom prst="flowChartDecision">
            <a:avLst/>
          </a:prstGeom>
          <a:solidFill>
            <a:srgbClr val="5B9BD5">
              <a:alpha val="3098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bg1"/>
                </a:solidFill>
              </a:rPr>
              <a:t>Challenges Affecting logistics business</a:t>
            </a:r>
            <a:endParaRPr lang="en-US" sz="3200" dirty="0">
              <a:solidFill>
                <a:schemeClr val="bg1"/>
              </a:solidFill>
            </a:endParaRPr>
          </a:p>
        </p:txBody>
      </p:sp>
    </p:spTree>
    <p:extLst>
      <p:ext uri="{BB962C8B-B14F-4D97-AF65-F5344CB8AC3E}">
        <p14:creationId xmlns:p14="http://schemas.microsoft.com/office/powerpoint/2010/main" val="746197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838199" y="1825624"/>
            <a:ext cx="10882023" cy="5032375"/>
          </a:xfrm>
        </p:spPr>
        <p:txBody>
          <a:bodyPr/>
          <a:lstStyle/>
          <a:p>
            <a:pPr marL="0" indent="0">
              <a:buNone/>
            </a:pPr>
            <a:r>
              <a:rPr lang="en-US" dirty="0" smtClean="0"/>
              <a:t>The logistics industry plays a critical role in any economy as it enables the movement of goods and products from one place to another. Industries like Agriculture and manufacturing are highly dependent on logistics making it a crucial driver of trade and the economy at large. However, the </a:t>
            </a:r>
            <a:r>
              <a:rPr lang="en-US" dirty="0" smtClean="0"/>
              <a:t>logistics business</a:t>
            </a:r>
            <a:r>
              <a:rPr lang="en-US" dirty="0" smtClean="0"/>
              <a:t> faces numerous issues and challenges that derail its smooth operations.</a:t>
            </a:r>
          </a:p>
          <a:p>
            <a:pPr marL="0" indent="0">
              <a:buNone/>
            </a:pPr>
            <a:r>
              <a:rPr lang="en-US" dirty="0" smtClean="0"/>
              <a:t>The following are challenges affecting the industry.</a:t>
            </a:r>
            <a:endParaRPr lang="en-US" dirty="0"/>
          </a:p>
          <a:p>
            <a:pPr marL="457200" lvl="1" indent="0">
              <a:buNone/>
            </a:pPr>
            <a:r>
              <a:rPr lang="en-US" b="1" dirty="0" smtClean="0"/>
              <a:t>Fuel costs</a:t>
            </a:r>
            <a:r>
              <a:rPr lang="en-US" dirty="0" smtClean="0"/>
              <a:t>. </a:t>
            </a:r>
          </a:p>
          <a:p>
            <a:pPr marL="457200" lvl="1" indent="0">
              <a:buNone/>
            </a:pPr>
            <a:r>
              <a:rPr lang="en-US" dirty="0" smtClean="0"/>
              <a:t>Transportation consumes a larger portion of logistics expenditure and this is informed by the cost of fuel. An increase in fuel costs translates to more charges on clients affecting their purchasing power and increased shipping costs will affect the company’s revenue. The rising fuel costs will also cut into industry players’ earnings like the truckers.</a:t>
            </a:r>
            <a:endParaRPr lang="en-US" dirty="0"/>
          </a:p>
        </p:txBody>
      </p:sp>
    </p:spTree>
    <p:extLst>
      <p:ext uri="{BB962C8B-B14F-4D97-AF65-F5344CB8AC3E}">
        <p14:creationId xmlns:p14="http://schemas.microsoft.com/office/powerpoint/2010/main" val="3963307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457200" lvl="1" indent="0">
              <a:buNone/>
            </a:pPr>
            <a:r>
              <a:rPr lang="en-US" b="1" dirty="0"/>
              <a:t>Improving Customer </a:t>
            </a:r>
            <a:r>
              <a:rPr lang="en-US" b="1" dirty="0" smtClean="0"/>
              <a:t>Service</a:t>
            </a:r>
            <a:r>
              <a:rPr lang="en-US" dirty="0" smtClean="0"/>
              <a:t>.</a:t>
            </a:r>
            <a:endParaRPr lang="en-US" dirty="0"/>
          </a:p>
          <a:p>
            <a:pPr marL="0" indent="0">
              <a:buNone/>
            </a:pPr>
            <a:r>
              <a:rPr lang="en-US" dirty="0" smtClean="0"/>
              <a:t>The</a:t>
            </a:r>
            <a:r>
              <a:rPr lang="en-US" b="1" dirty="0" smtClean="0"/>
              <a:t> </a:t>
            </a:r>
            <a:r>
              <a:rPr lang="en-US" dirty="0"/>
              <a:t>logistics market is competitive, therefore improving customer service is crucial for the company to retain its customers and attract more. Customers have high expectations of product delivery timelines and quality of service. This poses a challenge to the company to ensure a seamless flow of operations with its clients</a:t>
            </a:r>
            <a:r>
              <a:rPr lang="en-US" dirty="0" smtClean="0"/>
              <a:t>.</a:t>
            </a:r>
          </a:p>
          <a:p>
            <a:pPr marL="0" indent="0">
              <a:buNone/>
            </a:pPr>
            <a:endParaRPr lang="en-US" dirty="0"/>
          </a:p>
          <a:p>
            <a:pPr marL="457200" lvl="1" indent="0">
              <a:buNone/>
            </a:pPr>
            <a:r>
              <a:rPr lang="en-US" b="1" dirty="0"/>
              <a:t>Improving business procedures.</a:t>
            </a:r>
            <a:endParaRPr lang="en-US" dirty="0"/>
          </a:p>
          <a:p>
            <a:pPr marL="0" indent="0">
              <a:buNone/>
            </a:pPr>
            <a:r>
              <a:rPr lang="en-US" dirty="0"/>
              <a:t>Logistics businesses should strive to improve business procedures and look out for advancements and adapt accordingly. Keeping up with new advancements in business improves their service delivery and efficiency in their operations. Improving business procedures also helps in cutting down on operation costs. Despite the costs and risks associated with this venture, the company should take up this challenge for long-term benefits. </a:t>
            </a:r>
          </a:p>
        </p:txBody>
      </p:sp>
    </p:spTree>
    <p:extLst>
      <p:ext uri="{BB962C8B-B14F-4D97-AF65-F5344CB8AC3E}">
        <p14:creationId xmlns:p14="http://schemas.microsoft.com/office/powerpoint/2010/main" val="2444839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marL="457200" lvl="1" indent="0">
              <a:buNone/>
            </a:pPr>
            <a:r>
              <a:rPr lang="en-US" b="1" dirty="0"/>
              <a:t>Reverse logistics</a:t>
            </a:r>
            <a:r>
              <a:rPr lang="en-US" dirty="0"/>
              <a:t>.</a:t>
            </a:r>
          </a:p>
          <a:p>
            <a:pPr marL="0" indent="0">
              <a:buNone/>
            </a:pPr>
            <a:r>
              <a:rPr lang="en-US" dirty="0"/>
              <a:t>Implementing a reverse logistic plan in the logistics company remains a big challenge as it is risky and costly. A return policy should be developed to allow customers to return purchased products they are unsatisfied with. The policy should be effective to ensure that the company does not alienate its customers and eventually lose them.</a:t>
            </a:r>
          </a:p>
          <a:p>
            <a:endParaRPr lang="en-US" dirty="0"/>
          </a:p>
          <a:p>
            <a:pPr marL="457200" lvl="1" indent="0">
              <a:buNone/>
            </a:pPr>
            <a:r>
              <a:rPr lang="en-US" b="1" dirty="0"/>
              <a:t>Government regulations</a:t>
            </a:r>
            <a:r>
              <a:rPr lang="en-US" dirty="0"/>
              <a:t>.</a:t>
            </a:r>
          </a:p>
          <a:p>
            <a:pPr marL="0" indent="0">
              <a:buNone/>
            </a:pPr>
            <a:r>
              <a:rPr lang="en-US" dirty="0"/>
              <a:t>T</a:t>
            </a:r>
            <a:r>
              <a:rPr lang="en-US" dirty="0" smtClean="0"/>
              <a:t>here </a:t>
            </a:r>
            <a:r>
              <a:rPr lang="en-US" dirty="0"/>
              <a:t>are laws and regulations set by states and governments for the logistics industry and logistics companies have an obligation to adhere to them. These regulations and measures differ by region. This can be an additional burden for the company to educate its staff about these restrictions and the company may also face heavy penalization if they fail to comply.</a:t>
            </a:r>
          </a:p>
        </p:txBody>
      </p:sp>
    </p:spTree>
    <p:extLst>
      <p:ext uri="{BB962C8B-B14F-4D97-AF65-F5344CB8AC3E}">
        <p14:creationId xmlns:p14="http://schemas.microsoft.com/office/powerpoint/2010/main" val="4049767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marL="457200" lvl="1" indent="0">
              <a:buNone/>
            </a:pPr>
            <a:r>
              <a:rPr lang="en-US" sz="3400" b="1" dirty="0"/>
              <a:t>Environmental regulations.</a:t>
            </a:r>
            <a:endParaRPr lang="en-US" sz="3400" dirty="0"/>
          </a:p>
          <a:p>
            <a:pPr marL="0" indent="0">
              <a:buNone/>
            </a:pPr>
            <a:r>
              <a:rPr lang="en-US" sz="3800" dirty="0"/>
              <a:t>The logistics and transport infrastructure has brought environmental issues, for instance, the increase in carbon emission, which affects the environment negatively. There are regulations aimed at reducing these emissions </a:t>
            </a:r>
            <a:r>
              <a:rPr lang="en-US" sz="3800" dirty="0" smtClean="0"/>
              <a:t>which </a:t>
            </a:r>
            <a:r>
              <a:rPr lang="en-US" sz="3800" dirty="0"/>
              <a:t>are costly to the logistics companies</a:t>
            </a:r>
            <a:r>
              <a:rPr lang="en-US" sz="3800" dirty="0" smtClean="0"/>
              <a:t>. Logistics companies are under pressure to adopt other sustainable energy sources to protect the environment. It is a challenge for companies to adopt these clean sources since they require a significant amount of resources.</a:t>
            </a:r>
            <a:endParaRPr lang="en-US" sz="3800" dirty="0"/>
          </a:p>
          <a:p>
            <a:pPr marL="0" indent="0">
              <a:buNone/>
            </a:pPr>
            <a:r>
              <a:rPr lang="en-US" sz="3800" dirty="0"/>
              <a:t> </a:t>
            </a:r>
          </a:p>
          <a:p>
            <a:pPr marL="457200" lvl="1" indent="0">
              <a:buNone/>
            </a:pPr>
            <a:r>
              <a:rPr lang="en-US" sz="3800" b="1" dirty="0"/>
              <a:t>Shortage of drivers</a:t>
            </a:r>
            <a:endParaRPr lang="en-US" sz="3800" dirty="0"/>
          </a:p>
          <a:p>
            <a:pPr marL="0" indent="0">
              <a:buNone/>
            </a:pPr>
            <a:r>
              <a:rPr lang="en-US" sz="3800" dirty="0"/>
              <a:t>Shortage of drivers is still a major challenge for most </a:t>
            </a:r>
            <a:r>
              <a:rPr lang="en-US" sz="3800" dirty="0" smtClean="0"/>
              <a:t>logistical </a:t>
            </a:r>
            <a:r>
              <a:rPr lang="en-US" sz="3800" dirty="0"/>
              <a:t>companies, as hiring and retention remain to be an issue. Drivers are a necessity in the logistics industry for product delivery. Logistics companies should offer amenities that are of interest to drivers and develop positive relationships </a:t>
            </a:r>
            <a:r>
              <a:rPr lang="en-US" sz="3800" dirty="0" smtClean="0"/>
              <a:t>with them to </a:t>
            </a:r>
            <a:r>
              <a:rPr lang="en-US" sz="3800" dirty="0"/>
              <a:t>retain and attract drivers.</a:t>
            </a:r>
          </a:p>
          <a:p>
            <a:pPr marL="457200" lvl="1" indent="0">
              <a:buNone/>
            </a:pPr>
            <a:r>
              <a:rPr lang="en-US" sz="3800" b="1" dirty="0"/>
              <a:t>Lack of skilled labor.</a:t>
            </a:r>
            <a:endParaRPr lang="en-US" sz="3800" dirty="0"/>
          </a:p>
          <a:p>
            <a:pPr marL="0" indent="0">
              <a:buNone/>
            </a:pPr>
            <a:r>
              <a:rPr lang="en-US" sz="3800" dirty="0"/>
              <a:t>Many logistic companies lack skilled and competent manpower. With the advancement in technology and change in business operations, logistics companies need to have specialized experts for effectiveness and efficiency. However, many companies lack skilled personnel and as a result, these businesses struggle to operate smoothly.</a:t>
            </a:r>
          </a:p>
          <a:p>
            <a:pPr marL="0" indent="0">
              <a:buNone/>
            </a:pPr>
            <a:r>
              <a:rPr lang="en-US" dirty="0"/>
              <a:t> </a:t>
            </a:r>
          </a:p>
        </p:txBody>
      </p:sp>
    </p:spTree>
    <p:extLst>
      <p:ext uri="{BB962C8B-B14F-4D97-AF65-F5344CB8AC3E}">
        <p14:creationId xmlns:p14="http://schemas.microsoft.com/office/powerpoint/2010/main" val="4126108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457200" lvl="1" indent="0">
              <a:buNone/>
            </a:pPr>
            <a:r>
              <a:rPr lang="en-US" b="1" dirty="0" smtClean="0"/>
              <a:t> Technology </a:t>
            </a:r>
            <a:r>
              <a:rPr lang="en-US" b="1" dirty="0"/>
              <a:t>integration.</a:t>
            </a:r>
            <a:endParaRPr lang="en-US" dirty="0"/>
          </a:p>
          <a:p>
            <a:pPr marL="0" indent="0">
              <a:buNone/>
            </a:pPr>
            <a:r>
              <a:rPr lang="en-US" dirty="0"/>
              <a:t>Technology is crucial in the realization of success in the industry however, most businesses have problems in implementing technological advancements due to the expensive costs and lack of capacity. The high cost is only favorable to large and established logistic companies since making competition stiffer for smaller companies.</a:t>
            </a:r>
          </a:p>
          <a:p>
            <a:pPr marL="0" indent="0">
              <a:buNone/>
            </a:pPr>
            <a:r>
              <a:rPr lang="en-US" dirty="0"/>
              <a:t> </a:t>
            </a:r>
          </a:p>
          <a:p>
            <a:pPr marL="0" indent="0">
              <a:buNone/>
            </a:pPr>
            <a:endParaRPr lang="en-US" dirty="0"/>
          </a:p>
          <a:p>
            <a:pPr marL="0" indent="0">
              <a:buNone/>
            </a:pPr>
            <a:r>
              <a:rPr lang="en-US" b="1" dirty="0"/>
              <a:t>Conclusion</a:t>
            </a:r>
            <a:endParaRPr lang="en-US" dirty="0"/>
          </a:p>
          <a:p>
            <a:pPr marL="0" indent="0">
              <a:buNone/>
            </a:pPr>
            <a:r>
              <a:rPr lang="en-US" dirty="0"/>
              <a:t> Logistics businesses should adapt to these challenges in order to stay competitive in the market by embracing technology, skills development, partnerships and collaborations, and infrastructural development</a:t>
            </a:r>
            <a:r>
              <a:rPr lang="en-US" dirty="0" smtClean="0"/>
              <a:t>.</a:t>
            </a:r>
            <a:endParaRPr lang="en-US" dirty="0"/>
          </a:p>
        </p:txBody>
      </p:sp>
    </p:spTree>
    <p:extLst>
      <p:ext uri="{BB962C8B-B14F-4D97-AF65-F5344CB8AC3E}">
        <p14:creationId xmlns:p14="http://schemas.microsoft.com/office/powerpoint/2010/main" val="1571261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eferences</a:t>
            </a:r>
            <a:endParaRPr lang="en-US" dirty="0"/>
          </a:p>
        </p:txBody>
      </p:sp>
      <p:sp>
        <p:nvSpPr>
          <p:cNvPr id="3" name="Content Placeholder 2"/>
          <p:cNvSpPr>
            <a:spLocks noGrp="1"/>
          </p:cNvSpPr>
          <p:nvPr>
            <p:ph idx="1"/>
          </p:nvPr>
        </p:nvSpPr>
        <p:spPr>
          <a:xfrm>
            <a:off x="1052885" y="1873333"/>
            <a:ext cx="10515600" cy="4351338"/>
          </a:xfrm>
        </p:spPr>
        <p:txBody>
          <a:bodyPr>
            <a:normAutofit fontScale="92500" lnSpcReduction="20000"/>
          </a:bodyPr>
          <a:lstStyle/>
          <a:p>
            <a:r>
              <a:rPr lang="da-DK" dirty="0"/>
              <a:t>DDC </a:t>
            </a:r>
            <a:r>
              <a:rPr lang="da-DK" dirty="0" smtClean="0"/>
              <a:t>FPO (2017, November 1)</a:t>
            </a:r>
          </a:p>
          <a:p>
            <a:pPr marL="0" indent="0">
              <a:buNone/>
            </a:pPr>
            <a:r>
              <a:rPr lang="da-DK" dirty="0" smtClean="0"/>
              <a:t> </a:t>
            </a:r>
            <a:r>
              <a:rPr lang="da-DK" i="1" dirty="0" smtClean="0">
                <a:latin typeface="Italics"/>
              </a:rPr>
              <a:t>Challenges facing the logistics industry: </a:t>
            </a:r>
            <a:r>
              <a:rPr lang="da-DK" dirty="0" smtClean="0">
                <a:latin typeface="Italics"/>
              </a:rPr>
              <a:t>Logistics Management</a:t>
            </a:r>
            <a:r>
              <a:rPr lang="da-DK" i="1" dirty="0" smtClean="0">
                <a:latin typeface="Italics"/>
              </a:rPr>
              <a:t>.</a:t>
            </a:r>
          </a:p>
          <a:p>
            <a:pPr marL="0" indent="0">
              <a:buNone/>
            </a:pPr>
            <a:r>
              <a:rPr lang="da-DK" sz="3000" i="1" dirty="0" smtClean="0">
                <a:latin typeface="Italics"/>
              </a:rPr>
              <a:t>     </a:t>
            </a:r>
            <a:r>
              <a:rPr lang="da-DK" sz="3000" dirty="0" smtClean="0">
                <a:latin typeface="Italics"/>
              </a:rPr>
              <a:t>source</a:t>
            </a:r>
            <a:r>
              <a:rPr lang="da-DK" sz="3000" i="1" dirty="0" smtClean="0">
                <a:latin typeface="Italics"/>
              </a:rPr>
              <a:t>.      </a:t>
            </a:r>
            <a:r>
              <a:rPr lang="da-DK" sz="3000" dirty="0" smtClean="0">
                <a:solidFill>
                  <a:schemeClr val="accent5"/>
                </a:solidFill>
                <a:latin typeface="Italics"/>
                <a:hlinkClick r:id="rId2"/>
              </a:rPr>
              <a:t>https://www.logisticsmgmt.com/article/top_8_logistics_challenges_facing_the_industry</a:t>
            </a:r>
            <a:endParaRPr lang="da-DK" sz="3000" dirty="0" smtClean="0">
              <a:solidFill>
                <a:schemeClr val="accent5"/>
              </a:solidFill>
              <a:latin typeface="Italics"/>
            </a:endParaRPr>
          </a:p>
          <a:p>
            <a:endParaRPr lang="da-DK" dirty="0" smtClean="0">
              <a:solidFill>
                <a:schemeClr val="accent5"/>
              </a:solidFill>
              <a:latin typeface="Italics"/>
            </a:endParaRPr>
          </a:p>
          <a:p>
            <a:r>
              <a:rPr lang="da-DK" dirty="0" smtClean="0">
                <a:latin typeface="Italics"/>
              </a:rPr>
              <a:t>Bhavya Singh, Stockarea (n.d.)</a:t>
            </a:r>
          </a:p>
          <a:p>
            <a:pPr marL="0" indent="0">
              <a:buNone/>
            </a:pPr>
            <a:r>
              <a:rPr lang="da-DK" dirty="0" smtClean="0">
                <a:latin typeface="Italics"/>
              </a:rPr>
              <a:t> </a:t>
            </a:r>
            <a:r>
              <a:rPr lang="en-US" i="1" dirty="0"/>
              <a:t>Biggest Challenges Faced By Logistics </a:t>
            </a:r>
            <a:r>
              <a:rPr lang="en-US" i="1" dirty="0" smtClean="0"/>
              <a:t>Companies</a:t>
            </a:r>
            <a:r>
              <a:rPr lang="en-US" dirty="0" smtClean="0"/>
              <a:t>: </a:t>
            </a:r>
            <a:r>
              <a:rPr lang="en-US" dirty="0" smtClean="0"/>
              <a:t>Logistics Brew. </a:t>
            </a:r>
            <a:endParaRPr lang="en-US" dirty="0"/>
          </a:p>
          <a:p>
            <a:pPr marL="0" indent="0">
              <a:buNone/>
            </a:pPr>
            <a:r>
              <a:rPr lang="en-US" dirty="0" smtClean="0">
                <a:solidFill>
                  <a:schemeClr val="accent5"/>
                </a:solidFill>
                <a:latin typeface="Italics"/>
              </a:rPr>
              <a:t>    </a:t>
            </a:r>
            <a:r>
              <a:rPr lang="en-US" dirty="0" smtClean="0">
                <a:latin typeface="Italics"/>
              </a:rPr>
              <a:t>source. </a:t>
            </a:r>
          </a:p>
          <a:p>
            <a:pPr marL="0" indent="0">
              <a:buNone/>
            </a:pPr>
            <a:r>
              <a:rPr lang="en-US" dirty="0" smtClean="0">
                <a:solidFill>
                  <a:schemeClr val="accent5"/>
                </a:solidFill>
                <a:latin typeface="Italics"/>
                <a:hlinkClick r:id="rId3"/>
              </a:rPr>
              <a:t>https://stockarea.io/blogs/10-crucial-challenges-faced-by-logistics-companies/</a:t>
            </a:r>
            <a:endParaRPr lang="en-US" dirty="0" smtClean="0">
              <a:solidFill>
                <a:schemeClr val="accent5"/>
              </a:solidFill>
              <a:latin typeface="Italics"/>
            </a:endParaRPr>
          </a:p>
          <a:p>
            <a:endParaRPr lang="en-US" dirty="0">
              <a:solidFill>
                <a:schemeClr val="accent5"/>
              </a:solidFill>
              <a:latin typeface="Italics"/>
            </a:endParaRPr>
          </a:p>
        </p:txBody>
      </p:sp>
    </p:spTree>
    <p:extLst>
      <p:ext uri="{BB962C8B-B14F-4D97-AF65-F5344CB8AC3E}">
        <p14:creationId xmlns:p14="http://schemas.microsoft.com/office/powerpoint/2010/main" val="3823903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473</TotalTime>
  <Words>587</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Narrow</vt:lpstr>
      <vt:lpstr>Calibri</vt:lpstr>
      <vt:lpstr>Calibri Light</vt:lpstr>
      <vt:lpstr>Italics</vt:lpstr>
      <vt:lpstr>Office Theme</vt:lpstr>
      <vt:lpstr>Major issues and challenges affecting logistics business.</vt:lpstr>
      <vt:lpstr>PowerPoint Presentation</vt:lpstr>
      <vt:lpstr>PowerPoint Presentation</vt:lpstr>
      <vt:lpstr>PowerPoint Presentation</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27</cp:revision>
  <dcterms:created xsi:type="dcterms:W3CDTF">2023-06-26T06:40:52Z</dcterms:created>
  <dcterms:modified xsi:type="dcterms:W3CDTF">2023-06-26T14:34:43Z</dcterms:modified>
</cp:coreProperties>
</file>